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51"/>
  </p:notesMasterIdLst>
  <p:sldIdLst>
    <p:sldId id="256" r:id="rId5"/>
    <p:sldId id="331" r:id="rId6"/>
    <p:sldId id="8634" r:id="rId7"/>
    <p:sldId id="8635" r:id="rId8"/>
    <p:sldId id="8628" r:id="rId9"/>
    <p:sldId id="8633" r:id="rId10"/>
    <p:sldId id="8629" r:id="rId11"/>
    <p:sldId id="8630" r:id="rId12"/>
    <p:sldId id="8631" r:id="rId13"/>
    <p:sldId id="8632" r:id="rId14"/>
    <p:sldId id="8593" r:id="rId15"/>
    <p:sldId id="8636" r:id="rId16"/>
    <p:sldId id="8595" r:id="rId17"/>
    <p:sldId id="8497" r:id="rId18"/>
    <p:sldId id="8594" r:id="rId19"/>
    <p:sldId id="8596" r:id="rId20"/>
    <p:sldId id="8597" r:id="rId21"/>
    <p:sldId id="8598" r:id="rId22"/>
    <p:sldId id="8599" r:id="rId23"/>
    <p:sldId id="8619" r:id="rId24"/>
    <p:sldId id="8620" r:id="rId25"/>
    <p:sldId id="8621" r:id="rId26"/>
    <p:sldId id="8622" r:id="rId27"/>
    <p:sldId id="8623" r:id="rId28"/>
    <p:sldId id="8624" r:id="rId29"/>
    <p:sldId id="8625" r:id="rId30"/>
    <p:sldId id="8626" r:id="rId31"/>
    <p:sldId id="8627" r:id="rId32"/>
    <p:sldId id="8600" r:id="rId33"/>
    <p:sldId id="8601" r:id="rId34"/>
    <p:sldId id="8618" r:id="rId35"/>
    <p:sldId id="8617" r:id="rId36"/>
    <p:sldId id="8603" r:id="rId37"/>
    <p:sldId id="8602" r:id="rId38"/>
    <p:sldId id="8604" r:id="rId39"/>
    <p:sldId id="8637" r:id="rId40"/>
    <p:sldId id="8605" r:id="rId41"/>
    <p:sldId id="8606" r:id="rId42"/>
    <p:sldId id="8616" r:id="rId43"/>
    <p:sldId id="8607" r:id="rId44"/>
    <p:sldId id="8608" r:id="rId45"/>
    <p:sldId id="8609" r:id="rId46"/>
    <p:sldId id="8610" r:id="rId47"/>
    <p:sldId id="8611" r:id="rId48"/>
    <p:sldId id="8615" r:id="rId49"/>
    <p:sldId id="268" r:id="rId50"/>
  </p:sldIdLst>
  <p:sldSz cx="18288000" cy="10287000"/>
  <p:notesSz cx="6858000" cy="9144000"/>
  <p:embeddedFontLst>
    <p:embeddedFont>
      <p:font typeface="Poppins" panose="00000500000000000000" pitchFamily="2"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1" roundtripDataSignature="AMtx7miCuhGeosWqeH/wf4kyj2KadRk8+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Estilo medio 4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85" autoAdjust="0"/>
    <p:restoredTop sz="94660"/>
  </p:normalViewPr>
  <p:slideViewPr>
    <p:cSldViewPr snapToGrid="0">
      <p:cViewPr varScale="1">
        <p:scale>
          <a:sx n="56" d="100"/>
          <a:sy n="56" d="100"/>
        </p:scale>
        <p:origin x="701" y="8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font" Target="fonts/font4.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92"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font" Target="fonts/font3.fntdata"/><Relationship Id="rId91"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2.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95"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1.fntdata"/><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notesMaster" Target="notesMasters/notesMaster1.xml"/><Relationship Id="rId93" Type="http://schemas.openxmlformats.org/officeDocument/2006/relationships/viewProps" Target="viewProps.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3C8A1A-10C3-45DC-B37C-3D4F4EF0877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s-CO"/>
        </a:p>
      </dgm:t>
    </dgm:pt>
    <dgm:pt modelId="{9BB1950D-E1ED-4193-8817-09E9EB9ECCE5}">
      <dgm:prSet/>
      <dgm:spPr/>
      <dgm:t>
        <a:bodyPr/>
        <a:lstStyle/>
        <a:p>
          <a:r>
            <a:rPr lang="es-ES" b="1" i="0"/>
            <a:t>Volumen y Variedad: </a:t>
          </a:r>
          <a:r>
            <a:rPr lang="es-ES" b="0" i="0"/>
            <a:t>Hoy en día, los desarrolladores trabajan con aplicaciones que crean volúmenes masivos de datos nuevos, estructurados, semiestructurados, no estructurados y polimórficos que cambian rápidamente. Piense en Netflix, Amazon, etc.</a:t>
          </a:r>
          <a:endParaRPr lang="es-CO"/>
        </a:p>
      </dgm:t>
    </dgm:pt>
    <dgm:pt modelId="{6740FDC2-5102-4F88-9C32-4211EE7693CC}" type="parTrans" cxnId="{B2C617D1-5EB9-41A0-A0FE-A0BEF4395CCE}">
      <dgm:prSet/>
      <dgm:spPr/>
      <dgm:t>
        <a:bodyPr/>
        <a:lstStyle/>
        <a:p>
          <a:endParaRPr lang="es-CO"/>
        </a:p>
      </dgm:t>
    </dgm:pt>
    <dgm:pt modelId="{55ACD1AC-B875-4CB6-88F2-5D6AD3354053}" type="sibTrans" cxnId="{B2C617D1-5EB9-41A0-A0FE-A0BEF4395CCE}">
      <dgm:prSet/>
      <dgm:spPr/>
      <dgm:t>
        <a:bodyPr/>
        <a:lstStyle/>
        <a:p>
          <a:endParaRPr lang="es-CO"/>
        </a:p>
      </dgm:t>
    </dgm:pt>
    <dgm:pt modelId="{1D2EB52D-C953-40D9-AB21-C200B987312E}">
      <dgm:prSet/>
      <dgm:spPr/>
      <dgm:t>
        <a:bodyPr/>
        <a:lstStyle/>
        <a:p>
          <a:r>
            <a:rPr lang="es-ES" b="1" i="0"/>
            <a:t>Flexibilidad: </a:t>
          </a:r>
          <a:r>
            <a:rPr lang="es-ES" b="0" i="0"/>
            <a:t>El ciclo de desarrollo en cascada de 12 a 18 meses ha quedado atrás. Ahora, equipos pequeños trabajan en sprints ágiles, iterando rápidamente y enviando código cada una o dos semanas, algunos incluso varias veces al día.</a:t>
          </a:r>
          <a:endParaRPr lang="es-CO"/>
        </a:p>
      </dgm:t>
    </dgm:pt>
    <dgm:pt modelId="{2A98C910-85BC-46E3-BB9D-F6DEA76732DC}" type="parTrans" cxnId="{3A6E4510-0594-42B5-83B4-34E95CB5E2C0}">
      <dgm:prSet/>
      <dgm:spPr/>
      <dgm:t>
        <a:bodyPr/>
        <a:lstStyle/>
        <a:p>
          <a:endParaRPr lang="es-CO"/>
        </a:p>
      </dgm:t>
    </dgm:pt>
    <dgm:pt modelId="{49619F28-2BF1-4A43-AC16-7B774C05FD4C}" type="sibTrans" cxnId="{3A6E4510-0594-42B5-83B4-34E95CB5E2C0}">
      <dgm:prSet/>
      <dgm:spPr/>
      <dgm:t>
        <a:bodyPr/>
        <a:lstStyle/>
        <a:p>
          <a:endParaRPr lang="es-CO"/>
        </a:p>
      </dgm:t>
    </dgm:pt>
    <dgm:pt modelId="{472F52C4-BC93-411A-9CF6-78EBB4AB4735}">
      <dgm:prSet/>
      <dgm:spPr/>
      <dgm:t>
        <a:bodyPr/>
        <a:lstStyle/>
        <a:p>
          <a:r>
            <a:rPr lang="es-ES" b="1" i="0"/>
            <a:t>Disponibilidad: </a:t>
          </a:r>
          <a:r>
            <a:rPr lang="es-ES" b="0" i="0"/>
            <a:t>Las aplicaciones que antes servían a un público finito ahora se ofrecen como servicios que deben estar siempre activos, accesibles desde diversos dispositivos y escalables globalmente a millones de usuarios.</a:t>
          </a:r>
          <a:endParaRPr lang="es-CO"/>
        </a:p>
      </dgm:t>
    </dgm:pt>
    <dgm:pt modelId="{302DBB6B-60DA-4AC0-A83C-7166CD69AAD1}" type="parTrans" cxnId="{98306799-7B19-403C-996A-C9D63D360000}">
      <dgm:prSet/>
      <dgm:spPr/>
      <dgm:t>
        <a:bodyPr/>
        <a:lstStyle/>
        <a:p>
          <a:endParaRPr lang="es-CO"/>
        </a:p>
      </dgm:t>
    </dgm:pt>
    <dgm:pt modelId="{D301FFE9-8B87-490E-A2E1-75A0D82B6EFD}" type="sibTrans" cxnId="{98306799-7B19-403C-996A-C9D63D360000}">
      <dgm:prSet/>
      <dgm:spPr/>
      <dgm:t>
        <a:bodyPr/>
        <a:lstStyle/>
        <a:p>
          <a:endParaRPr lang="es-CO"/>
        </a:p>
      </dgm:t>
    </dgm:pt>
    <dgm:pt modelId="{7E48D35E-48E5-4EA3-838B-7FC781DB176B}">
      <dgm:prSet/>
      <dgm:spPr/>
      <dgm:t>
        <a:bodyPr/>
        <a:lstStyle/>
        <a:p>
          <a:r>
            <a:rPr lang="es-ES" b="1" i="0"/>
            <a:t>Nube: </a:t>
          </a:r>
          <a:r>
            <a:rPr lang="es-ES" b="0" i="0"/>
            <a:t>Las organizaciones ahora están recurriendo a arquitecturas escalables que utilizan software de código abierto, servidores básicos y computación en la nube en lugar de grandes servidores monolíticos e infraestructura de almacenamiento.</a:t>
          </a:r>
          <a:endParaRPr lang="es-CO"/>
        </a:p>
      </dgm:t>
    </dgm:pt>
    <dgm:pt modelId="{8AA7BD2E-4D08-4F9E-9032-D03418B43B34}" type="parTrans" cxnId="{2E572348-F7DC-4DEF-B57C-855C104B0C21}">
      <dgm:prSet/>
      <dgm:spPr/>
      <dgm:t>
        <a:bodyPr/>
        <a:lstStyle/>
        <a:p>
          <a:endParaRPr lang="es-CO"/>
        </a:p>
      </dgm:t>
    </dgm:pt>
    <dgm:pt modelId="{48F18453-6ED4-40B6-9613-DC5DF5A8E833}" type="sibTrans" cxnId="{2E572348-F7DC-4DEF-B57C-855C104B0C21}">
      <dgm:prSet/>
      <dgm:spPr/>
      <dgm:t>
        <a:bodyPr/>
        <a:lstStyle/>
        <a:p>
          <a:endParaRPr lang="es-CO"/>
        </a:p>
      </dgm:t>
    </dgm:pt>
    <dgm:pt modelId="{29F92108-F0CF-4097-9F4D-1D6194AB66EB}" type="pres">
      <dgm:prSet presAssocID="{413C8A1A-10C3-45DC-B37C-3D4F4EF0877F}" presName="linear" presStyleCnt="0">
        <dgm:presLayoutVars>
          <dgm:animLvl val="lvl"/>
          <dgm:resizeHandles val="exact"/>
        </dgm:presLayoutVars>
      </dgm:prSet>
      <dgm:spPr/>
    </dgm:pt>
    <dgm:pt modelId="{61E9A19C-150C-4E65-AE89-FF830F1A5D2F}" type="pres">
      <dgm:prSet presAssocID="{9BB1950D-E1ED-4193-8817-09E9EB9ECCE5}" presName="parentText" presStyleLbl="node1" presStyleIdx="0" presStyleCnt="4">
        <dgm:presLayoutVars>
          <dgm:chMax val="0"/>
          <dgm:bulletEnabled val="1"/>
        </dgm:presLayoutVars>
      </dgm:prSet>
      <dgm:spPr/>
    </dgm:pt>
    <dgm:pt modelId="{B9385F7E-DED3-4025-9258-68B7C4E69545}" type="pres">
      <dgm:prSet presAssocID="{55ACD1AC-B875-4CB6-88F2-5D6AD3354053}" presName="spacer" presStyleCnt="0"/>
      <dgm:spPr/>
    </dgm:pt>
    <dgm:pt modelId="{66C99FE3-FC8C-42C5-A0C5-F0B57D4D2485}" type="pres">
      <dgm:prSet presAssocID="{1D2EB52D-C953-40D9-AB21-C200B987312E}" presName="parentText" presStyleLbl="node1" presStyleIdx="1" presStyleCnt="4">
        <dgm:presLayoutVars>
          <dgm:chMax val="0"/>
          <dgm:bulletEnabled val="1"/>
        </dgm:presLayoutVars>
      </dgm:prSet>
      <dgm:spPr/>
    </dgm:pt>
    <dgm:pt modelId="{82D252E7-6203-4732-B460-EF8D5DDFFF5F}" type="pres">
      <dgm:prSet presAssocID="{49619F28-2BF1-4A43-AC16-7B774C05FD4C}" presName="spacer" presStyleCnt="0"/>
      <dgm:spPr/>
    </dgm:pt>
    <dgm:pt modelId="{BA639A49-184A-46D1-BAB7-411E156BC17D}" type="pres">
      <dgm:prSet presAssocID="{472F52C4-BC93-411A-9CF6-78EBB4AB4735}" presName="parentText" presStyleLbl="node1" presStyleIdx="2" presStyleCnt="4">
        <dgm:presLayoutVars>
          <dgm:chMax val="0"/>
          <dgm:bulletEnabled val="1"/>
        </dgm:presLayoutVars>
      </dgm:prSet>
      <dgm:spPr/>
    </dgm:pt>
    <dgm:pt modelId="{AF6C8108-C24A-4393-8935-D8059BE5725F}" type="pres">
      <dgm:prSet presAssocID="{D301FFE9-8B87-490E-A2E1-75A0D82B6EFD}" presName="spacer" presStyleCnt="0"/>
      <dgm:spPr/>
    </dgm:pt>
    <dgm:pt modelId="{4F23BA06-F91D-46CB-9D1E-41C19AABF13E}" type="pres">
      <dgm:prSet presAssocID="{7E48D35E-48E5-4EA3-838B-7FC781DB176B}" presName="parentText" presStyleLbl="node1" presStyleIdx="3" presStyleCnt="4">
        <dgm:presLayoutVars>
          <dgm:chMax val="0"/>
          <dgm:bulletEnabled val="1"/>
        </dgm:presLayoutVars>
      </dgm:prSet>
      <dgm:spPr/>
    </dgm:pt>
  </dgm:ptLst>
  <dgm:cxnLst>
    <dgm:cxn modelId="{3A6E4510-0594-42B5-83B4-34E95CB5E2C0}" srcId="{413C8A1A-10C3-45DC-B37C-3D4F4EF0877F}" destId="{1D2EB52D-C953-40D9-AB21-C200B987312E}" srcOrd="1" destOrd="0" parTransId="{2A98C910-85BC-46E3-BB9D-F6DEA76732DC}" sibTransId="{49619F28-2BF1-4A43-AC16-7B774C05FD4C}"/>
    <dgm:cxn modelId="{2E572348-F7DC-4DEF-B57C-855C104B0C21}" srcId="{413C8A1A-10C3-45DC-B37C-3D4F4EF0877F}" destId="{7E48D35E-48E5-4EA3-838B-7FC781DB176B}" srcOrd="3" destOrd="0" parTransId="{8AA7BD2E-4D08-4F9E-9032-D03418B43B34}" sibTransId="{48F18453-6ED4-40B6-9613-DC5DF5A8E833}"/>
    <dgm:cxn modelId="{CA18A672-18F2-4DA8-B24B-A1E1F6B719E9}" type="presOf" srcId="{7E48D35E-48E5-4EA3-838B-7FC781DB176B}" destId="{4F23BA06-F91D-46CB-9D1E-41C19AABF13E}" srcOrd="0" destOrd="0" presId="urn:microsoft.com/office/officeart/2005/8/layout/vList2"/>
    <dgm:cxn modelId="{98306799-7B19-403C-996A-C9D63D360000}" srcId="{413C8A1A-10C3-45DC-B37C-3D4F4EF0877F}" destId="{472F52C4-BC93-411A-9CF6-78EBB4AB4735}" srcOrd="2" destOrd="0" parTransId="{302DBB6B-60DA-4AC0-A83C-7166CD69AAD1}" sibTransId="{D301FFE9-8B87-490E-A2E1-75A0D82B6EFD}"/>
    <dgm:cxn modelId="{B37A25AA-DBA6-460C-99E2-3B59F7B1A77C}" type="presOf" srcId="{1D2EB52D-C953-40D9-AB21-C200B987312E}" destId="{66C99FE3-FC8C-42C5-A0C5-F0B57D4D2485}" srcOrd="0" destOrd="0" presId="urn:microsoft.com/office/officeart/2005/8/layout/vList2"/>
    <dgm:cxn modelId="{A000F7AF-CDAB-4C42-8061-75A876FCD416}" type="presOf" srcId="{9BB1950D-E1ED-4193-8817-09E9EB9ECCE5}" destId="{61E9A19C-150C-4E65-AE89-FF830F1A5D2F}" srcOrd="0" destOrd="0" presId="urn:microsoft.com/office/officeart/2005/8/layout/vList2"/>
    <dgm:cxn modelId="{B2C617D1-5EB9-41A0-A0FE-A0BEF4395CCE}" srcId="{413C8A1A-10C3-45DC-B37C-3D4F4EF0877F}" destId="{9BB1950D-E1ED-4193-8817-09E9EB9ECCE5}" srcOrd="0" destOrd="0" parTransId="{6740FDC2-5102-4F88-9C32-4211EE7693CC}" sibTransId="{55ACD1AC-B875-4CB6-88F2-5D6AD3354053}"/>
    <dgm:cxn modelId="{25D076D5-1F4E-4EFA-A7FB-7DEBB9A8471A}" type="presOf" srcId="{413C8A1A-10C3-45DC-B37C-3D4F4EF0877F}" destId="{29F92108-F0CF-4097-9F4D-1D6194AB66EB}" srcOrd="0" destOrd="0" presId="urn:microsoft.com/office/officeart/2005/8/layout/vList2"/>
    <dgm:cxn modelId="{C13F1EDF-42AC-475D-8BE4-99CF6880E6D6}" type="presOf" srcId="{472F52C4-BC93-411A-9CF6-78EBB4AB4735}" destId="{BA639A49-184A-46D1-BAB7-411E156BC17D}" srcOrd="0" destOrd="0" presId="urn:microsoft.com/office/officeart/2005/8/layout/vList2"/>
    <dgm:cxn modelId="{12553B46-1DB5-4068-BEE8-5E94166B3DCF}" type="presParOf" srcId="{29F92108-F0CF-4097-9F4D-1D6194AB66EB}" destId="{61E9A19C-150C-4E65-AE89-FF830F1A5D2F}" srcOrd="0" destOrd="0" presId="urn:microsoft.com/office/officeart/2005/8/layout/vList2"/>
    <dgm:cxn modelId="{258EF144-18D3-40EE-A652-F646C82B1795}" type="presParOf" srcId="{29F92108-F0CF-4097-9F4D-1D6194AB66EB}" destId="{B9385F7E-DED3-4025-9258-68B7C4E69545}" srcOrd="1" destOrd="0" presId="urn:microsoft.com/office/officeart/2005/8/layout/vList2"/>
    <dgm:cxn modelId="{E96ECD01-7460-423E-8F4D-F344ADC5CF3B}" type="presParOf" srcId="{29F92108-F0CF-4097-9F4D-1D6194AB66EB}" destId="{66C99FE3-FC8C-42C5-A0C5-F0B57D4D2485}" srcOrd="2" destOrd="0" presId="urn:microsoft.com/office/officeart/2005/8/layout/vList2"/>
    <dgm:cxn modelId="{3BCA603E-35DF-406C-BA9C-E5C842C388A9}" type="presParOf" srcId="{29F92108-F0CF-4097-9F4D-1D6194AB66EB}" destId="{82D252E7-6203-4732-B460-EF8D5DDFFF5F}" srcOrd="3" destOrd="0" presId="urn:microsoft.com/office/officeart/2005/8/layout/vList2"/>
    <dgm:cxn modelId="{2991EDA2-3DD4-47A5-BBE3-C80FC7AF5246}" type="presParOf" srcId="{29F92108-F0CF-4097-9F4D-1D6194AB66EB}" destId="{BA639A49-184A-46D1-BAB7-411E156BC17D}" srcOrd="4" destOrd="0" presId="urn:microsoft.com/office/officeart/2005/8/layout/vList2"/>
    <dgm:cxn modelId="{AAB1A817-1D88-43A1-A934-0183DACB9EC7}" type="presParOf" srcId="{29F92108-F0CF-4097-9F4D-1D6194AB66EB}" destId="{AF6C8108-C24A-4393-8935-D8059BE5725F}" srcOrd="5" destOrd="0" presId="urn:microsoft.com/office/officeart/2005/8/layout/vList2"/>
    <dgm:cxn modelId="{6584E8AA-003A-4DC0-A1B8-AB43E4274A26}" type="presParOf" srcId="{29F92108-F0CF-4097-9F4D-1D6194AB66EB}" destId="{4F23BA06-F91D-46CB-9D1E-41C19AABF13E}" srcOrd="6"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B7F7ED-4FE4-4033-9799-F0F8D4407667}" type="doc">
      <dgm:prSet loTypeId="urn:microsoft.com/office/officeart/2005/8/layout/radial6" loCatId="relationship" qsTypeId="urn:microsoft.com/office/officeart/2005/8/quickstyle/simple1" qsCatId="simple" csTypeId="urn:microsoft.com/office/officeart/2005/8/colors/accent1_2" csCatId="accent1"/>
      <dgm:spPr/>
      <dgm:t>
        <a:bodyPr/>
        <a:lstStyle/>
        <a:p>
          <a:endParaRPr lang="es-CO"/>
        </a:p>
      </dgm:t>
    </dgm:pt>
    <dgm:pt modelId="{083ED66C-C57A-413B-9E48-AD08840E8914}">
      <dgm:prSet/>
      <dgm:spPr/>
      <dgm:t>
        <a:bodyPr/>
        <a:lstStyle/>
        <a:p>
          <a:r>
            <a:rPr lang="es-ES" b="0" i="0"/>
            <a:t>¿Por que NoSQL?</a:t>
          </a:r>
          <a:endParaRPr lang="es-CO"/>
        </a:p>
      </dgm:t>
    </dgm:pt>
    <dgm:pt modelId="{B4254FBC-D8EB-4D29-836A-257E6F9BDE1C}" type="parTrans" cxnId="{3B181171-324E-4D22-A993-45DFB660F3CD}">
      <dgm:prSet/>
      <dgm:spPr/>
      <dgm:t>
        <a:bodyPr/>
        <a:lstStyle/>
        <a:p>
          <a:endParaRPr lang="es-CO"/>
        </a:p>
      </dgm:t>
    </dgm:pt>
    <dgm:pt modelId="{D1991765-5F96-46D3-B1E4-ABF951CDF523}" type="sibTrans" cxnId="{3B181171-324E-4D22-A993-45DFB660F3CD}">
      <dgm:prSet/>
      <dgm:spPr/>
      <dgm:t>
        <a:bodyPr/>
        <a:lstStyle/>
        <a:p>
          <a:endParaRPr lang="es-CO"/>
        </a:p>
      </dgm:t>
    </dgm:pt>
    <dgm:pt modelId="{DF970D5B-4864-4D50-848F-3C4E3CB73F4D}">
      <dgm:prSet/>
      <dgm:spPr/>
      <dgm:t>
        <a:bodyPr/>
        <a:lstStyle/>
        <a:p>
          <a:r>
            <a:rPr lang="es-ES" b="0" i="0"/>
            <a:t>Fácil escalabilidad</a:t>
          </a:r>
          <a:endParaRPr lang="es-CO"/>
        </a:p>
      </dgm:t>
    </dgm:pt>
    <dgm:pt modelId="{1D250294-FCE7-465C-BE3F-AEC4629E2D57}" type="parTrans" cxnId="{6513BC3B-D5CA-48B3-85E8-23469046902E}">
      <dgm:prSet/>
      <dgm:spPr/>
      <dgm:t>
        <a:bodyPr/>
        <a:lstStyle/>
        <a:p>
          <a:endParaRPr lang="es-CO"/>
        </a:p>
      </dgm:t>
    </dgm:pt>
    <dgm:pt modelId="{F7DEB64C-8E98-4204-91D0-D67240038C22}" type="sibTrans" cxnId="{6513BC3B-D5CA-48B3-85E8-23469046902E}">
      <dgm:prSet/>
      <dgm:spPr/>
      <dgm:t>
        <a:bodyPr/>
        <a:lstStyle/>
        <a:p>
          <a:endParaRPr lang="es-CO"/>
        </a:p>
      </dgm:t>
    </dgm:pt>
    <dgm:pt modelId="{80D98365-A7F2-480F-AC74-E6B126023D40}">
      <dgm:prSet custT="1"/>
      <dgm:spPr/>
      <dgm:t>
        <a:bodyPr/>
        <a:lstStyle/>
        <a:p>
          <a:r>
            <a:rPr lang="es-ES" sz="1600" b="0" i="0" dirty="0"/>
            <a:t>Maneja datos no estructurados, desordenados e impredecibles</a:t>
          </a:r>
          <a:endParaRPr lang="es-CO" sz="1600" dirty="0"/>
        </a:p>
      </dgm:t>
    </dgm:pt>
    <dgm:pt modelId="{3366FAA0-C9C0-47D2-9D3F-C34979EE27A1}" type="parTrans" cxnId="{DA76EB95-C29F-44D4-AD8C-48933724075D}">
      <dgm:prSet/>
      <dgm:spPr/>
      <dgm:t>
        <a:bodyPr/>
        <a:lstStyle/>
        <a:p>
          <a:endParaRPr lang="es-CO"/>
        </a:p>
      </dgm:t>
    </dgm:pt>
    <dgm:pt modelId="{89DEEC0A-8496-44D0-8BBA-E11942F67243}" type="sibTrans" cxnId="{DA76EB95-C29F-44D4-AD8C-48933724075D}">
      <dgm:prSet/>
      <dgm:spPr/>
      <dgm:t>
        <a:bodyPr/>
        <a:lstStyle/>
        <a:p>
          <a:endParaRPr lang="es-CO"/>
        </a:p>
      </dgm:t>
    </dgm:pt>
    <dgm:pt modelId="{1AC0E1E4-9146-479E-933B-4767B3042631}">
      <dgm:prSet/>
      <dgm:spPr/>
      <dgm:t>
        <a:bodyPr/>
        <a:lstStyle/>
        <a:p>
          <a:r>
            <a:rPr lang="es-ES" b="0" i="0"/>
            <a:t>Alto rendimiento</a:t>
          </a:r>
          <a:endParaRPr lang="es-CO"/>
        </a:p>
      </dgm:t>
    </dgm:pt>
    <dgm:pt modelId="{C4726823-B130-4835-9B11-CD482D47C650}" type="parTrans" cxnId="{A7009D94-9B19-4010-88E2-A63EA655ACBA}">
      <dgm:prSet/>
      <dgm:spPr/>
      <dgm:t>
        <a:bodyPr/>
        <a:lstStyle/>
        <a:p>
          <a:endParaRPr lang="es-CO"/>
        </a:p>
      </dgm:t>
    </dgm:pt>
    <dgm:pt modelId="{8B0E8357-BB6F-40A2-82B6-B4FAA690A06B}" type="sibTrans" cxnId="{A7009D94-9B19-4010-88E2-A63EA655ACBA}">
      <dgm:prSet/>
      <dgm:spPr/>
      <dgm:t>
        <a:bodyPr/>
        <a:lstStyle/>
        <a:p>
          <a:endParaRPr lang="es-CO"/>
        </a:p>
      </dgm:t>
    </dgm:pt>
    <dgm:pt modelId="{ACB58114-A63B-4B66-BA4E-D97E1BEE9CAB}">
      <dgm:prSet/>
      <dgm:spPr/>
      <dgm:t>
        <a:bodyPr/>
        <a:lstStyle/>
        <a:p>
          <a:r>
            <a:rPr lang="es-ES" b="0" i="0"/>
            <a:t>Flexibilidad</a:t>
          </a:r>
          <a:endParaRPr lang="es-CO"/>
        </a:p>
      </dgm:t>
    </dgm:pt>
    <dgm:pt modelId="{F6C9A3C2-743C-4521-8CBC-54D1523BC4B2}" type="parTrans" cxnId="{4EE894EE-FA9C-40CE-A376-8AB072D37A3B}">
      <dgm:prSet/>
      <dgm:spPr/>
      <dgm:t>
        <a:bodyPr/>
        <a:lstStyle/>
        <a:p>
          <a:endParaRPr lang="es-CO"/>
        </a:p>
      </dgm:t>
    </dgm:pt>
    <dgm:pt modelId="{EEEE8595-D950-427B-9062-21D4034F5840}" type="sibTrans" cxnId="{4EE894EE-FA9C-40CE-A376-8AB072D37A3B}">
      <dgm:prSet/>
      <dgm:spPr/>
      <dgm:t>
        <a:bodyPr/>
        <a:lstStyle/>
        <a:p>
          <a:endParaRPr lang="es-CO"/>
        </a:p>
      </dgm:t>
    </dgm:pt>
    <dgm:pt modelId="{C0E5A55B-D7DD-4E36-99EB-39D911D2F12C}">
      <dgm:prSet/>
      <dgm:spPr/>
      <dgm:t>
        <a:bodyPr/>
        <a:lstStyle/>
        <a:p>
          <a:r>
            <a:rPr lang="es-ES" b="0" i="0"/>
            <a:t>Costo</a:t>
          </a:r>
          <a:endParaRPr lang="es-CO"/>
        </a:p>
      </dgm:t>
    </dgm:pt>
    <dgm:pt modelId="{0EA45243-27CD-48D1-9A98-A7BADF4CEA82}" type="parTrans" cxnId="{10DB3129-6BBC-439D-A58C-900CC17D09B5}">
      <dgm:prSet/>
      <dgm:spPr/>
      <dgm:t>
        <a:bodyPr/>
        <a:lstStyle/>
        <a:p>
          <a:endParaRPr lang="es-CO"/>
        </a:p>
      </dgm:t>
    </dgm:pt>
    <dgm:pt modelId="{0FC442FC-8570-4ED2-8D9D-37F6A1E87A4F}" type="sibTrans" cxnId="{10DB3129-6BBC-439D-A58C-900CC17D09B5}">
      <dgm:prSet/>
      <dgm:spPr/>
      <dgm:t>
        <a:bodyPr/>
        <a:lstStyle/>
        <a:p>
          <a:endParaRPr lang="es-CO"/>
        </a:p>
      </dgm:t>
    </dgm:pt>
    <dgm:pt modelId="{1D6C9A44-9E76-447F-9FA3-2FD918A82503}">
      <dgm:prSet/>
      <dgm:spPr/>
      <dgm:t>
        <a:bodyPr/>
        <a:lstStyle/>
        <a:p>
          <a:r>
            <a:rPr lang="es-ES" b="0" i="0" dirty="0"/>
            <a:t>Lenguaje de consulta enriquecido</a:t>
          </a:r>
          <a:endParaRPr lang="es-CO" dirty="0"/>
        </a:p>
      </dgm:t>
    </dgm:pt>
    <dgm:pt modelId="{4D8EAA87-4D29-40F1-B5B0-DFBA5F5A07C7}" type="parTrans" cxnId="{1FB9F7FA-29A1-4E08-B811-7EA32FB5EC80}">
      <dgm:prSet/>
      <dgm:spPr/>
      <dgm:t>
        <a:bodyPr/>
        <a:lstStyle/>
        <a:p>
          <a:endParaRPr lang="es-CO"/>
        </a:p>
      </dgm:t>
    </dgm:pt>
    <dgm:pt modelId="{43D77F9B-4BBE-447B-9C05-E22E23F76F39}" type="sibTrans" cxnId="{1FB9F7FA-29A1-4E08-B811-7EA32FB5EC80}">
      <dgm:prSet/>
      <dgm:spPr/>
      <dgm:t>
        <a:bodyPr/>
        <a:lstStyle/>
        <a:p>
          <a:endParaRPr lang="es-CO"/>
        </a:p>
      </dgm:t>
    </dgm:pt>
    <dgm:pt modelId="{6264F14B-D1D0-4C3B-ADE9-B8001A9C292F}">
      <dgm:prSet/>
      <dgm:spPr/>
      <dgm:t>
        <a:bodyPr/>
        <a:lstStyle/>
        <a:p>
          <a:r>
            <a:rPr lang="es-ES" b="0" i="0"/>
            <a:t>Alta Disponibilidad</a:t>
          </a:r>
          <a:endParaRPr lang="es-CO"/>
        </a:p>
      </dgm:t>
    </dgm:pt>
    <dgm:pt modelId="{F2E38DBE-AAB2-413B-9E3A-02DC0F813DB6}" type="parTrans" cxnId="{89C50577-CB3D-49C3-B711-24FDA1892903}">
      <dgm:prSet/>
      <dgm:spPr/>
      <dgm:t>
        <a:bodyPr/>
        <a:lstStyle/>
        <a:p>
          <a:endParaRPr lang="es-CO"/>
        </a:p>
      </dgm:t>
    </dgm:pt>
    <dgm:pt modelId="{733C1611-4A15-4174-A3B0-B1B908930E8B}" type="sibTrans" cxnId="{89C50577-CB3D-49C3-B711-24FDA1892903}">
      <dgm:prSet/>
      <dgm:spPr/>
      <dgm:t>
        <a:bodyPr/>
        <a:lstStyle/>
        <a:p>
          <a:endParaRPr lang="es-CO"/>
        </a:p>
      </dgm:t>
    </dgm:pt>
    <dgm:pt modelId="{2436DCA6-4CB3-46B5-93B0-A7ECD9589F09}" type="pres">
      <dgm:prSet presAssocID="{B2B7F7ED-4FE4-4033-9799-F0F8D4407667}" presName="Name0" presStyleCnt="0">
        <dgm:presLayoutVars>
          <dgm:chMax val="1"/>
          <dgm:dir/>
          <dgm:animLvl val="ctr"/>
          <dgm:resizeHandles val="exact"/>
        </dgm:presLayoutVars>
      </dgm:prSet>
      <dgm:spPr/>
    </dgm:pt>
    <dgm:pt modelId="{0B6EF370-9128-432F-A73F-A99A851DE691}" type="pres">
      <dgm:prSet presAssocID="{083ED66C-C57A-413B-9E48-AD08840E8914}" presName="centerShape" presStyleLbl="node0" presStyleIdx="0" presStyleCnt="1"/>
      <dgm:spPr/>
    </dgm:pt>
    <dgm:pt modelId="{1C6DAFDD-BFE8-41A5-A369-48D709A27B8A}" type="pres">
      <dgm:prSet presAssocID="{DF970D5B-4864-4D50-848F-3C4E3CB73F4D}" presName="node" presStyleLbl="node1" presStyleIdx="0" presStyleCnt="7">
        <dgm:presLayoutVars>
          <dgm:bulletEnabled val="1"/>
        </dgm:presLayoutVars>
      </dgm:prSet>
      <dgm:spPr/>
    </dgm:pt>
    <dgm:pt modelId="{2E2D07BD-5C54-4306-BE9E-B65D0B27AD1B}" type="pres">
      <dgm:prSet presAssocID="{DF970D5B-4864-4D50-848F-3C4E3CB73F4D}" presName="dummy" presStyleCnt="0"/>
      <dgm:spPr/>
    </dgm:pt>
    <dgm:pt modelId="{3B025F80-29B2-497B-9645-EF3E185D1157}" type="pres">
      <dgm:prSet presAssocID="{F7DEB64C-8E98-4204-91D0-D67240038C22}" presName="sibTrans" presStyleLbl="sibTrans2D1" presStyleIdx="0" presStyleCnt="7"/>
      <dgm:spPr/>
    </dgm:pt>
    <dgm:pt modelId="{458443AF-A114-4DF1-B832-64FF80205E72}" type="pres">
      <dgm:prSet presAssocID="{80D98365-A7F2-480F-AC74-E6B126023D40}" presName="node" presStyleLbl="node1" presStyleIdx="1" presStyleCnt="7">
        <dgm:presLayoutVars>
          <dgm:bulletEnabled val="1"/>
        </dgm:presLayoutVars>
      </dgm:prSet>
      <dgm:spPr/>
    </dgm:pt>
    <dgm:pt modelId="{7E007896-8609-4266-872E-99FC669553BB}" type="pres">
      <dgm:prSet presAssocID="{80D98365-A7F2-480F-AC74-E6B126023D40}" presName="dummy" presStyleCnt="0"/>
      <dgm:spPr/>
    </dgm:pt>
    <dgm:pt modelId="{A5E283AB-6C64-42EE-A578-948DBD5A97FE}" type="pres">
      <dgm:prSet presAssocID="{89DEEC0A-8496-44D0-8BBA-E11942F67243}" presName="sibTrans" presStyleLbl="sibTrans2D1" presStyleIdx="1" presStyleCnt="7"/>
      <dgm:spPr/>
    </dgm:pt>
    <dgm:pt modelId="{BCD32CA4-E18E-4CDE-97E1-2A8738E37A84}" type="pres">
      <dgm:prSet presAssocID="{1AC0E1E4-9146-479E-933B-4767B3042631}" presName="node" presStyleLbl="node1" presStyleIdx="2" presStyleCnt="7">
        <dgm:presLayoutVars>
          <dgm:bulletEnabled val="1"/>
        </dgm:presLayoutVars>
      </dgm:prSet>
      <dgm:spPr/>
    </dgm:pt>
    <dgm:pt modelId="{7AF98C2D-EA47-4855-B80B-EE19FD339CB7}" type="pres">
      <dgm:prSet presAssocID="{1AC0E1E4-9146-479E-933B-4767B3042631}" presName="dummy" presStyleCnt="0"/>
      <dgm:spPr/>
    </dgm:pt>
    <dgm:pt modelId="{099407CF-08C7-4A5E-BF83-FFF5F367063B}" type="pres">
      <dgm:prSet presAssocID="{8B0E8357-BB6F-40A2-82B6-B4FAA690A06B}" presName="sibTrans" presStyleLbl="sibTrans2D1" presStyleIdx="2" presStyleCnt="7"/>
      <dgm:spPr/>
    </dgm:pt>
    <dgm:pt modelId="{B0955A0D-199E-4C80-8E38-5C8990605766}" type="pres">
      <dgm:prSet presAssocID="{ACB58114-A63B-4B66-BA4E-D97E1BEE9CAB}" presName="node" presStyleLbl="node1" presStyleIdx="3" presStyleCnt="7">
        <dgm:presLayoutVars>
          <dgm:bulletEnabled val="1"/>
        </dgm:presLayoutVars>
      </dgm:prSet>
      <dgm:spPr/>
    </dgm:pt>
    <dgm:pt modelId="{6357DC12-2DD6-4702-AB4E-A2AA62FB0947}" type="pres">
      <dgm:prSet presAssocID="{ACB58114-A63B-4B66-BA4E-D97E1BEE9CAB}" presName="dummy" presStyleCnt="0"/>
      <dgm:spPr/>
    </dgm:pt>
    <dgm:pt modelId="{7CD487E3-8177-4C7A-8A65-C86B43FD20BB}" type="pres">
      <dgm:prSet presAssocID="{EEEE8595-D950-427B-9062-21D4034F5840}" presName="sibTrans" presStyleLbl="sibTrans2D1" presStyleIdx="3" presStyleCnt="7"/>
      <dgm:spPr/>
    </dgm:pt>
    <dgm:pt modelId="{1318F900-8F7E-4EFD-8DFD-5DCDEBBFB355}" type="pres">
      <dgm:prSet presAssocID="{C0E5A55B-D7DD-4E36-99EB-39D911D2F12C}" presName="node" presStyleLbl="node1" presStyleIdx="4" presStyleCnt="7">
        <dgm:presLayoutVars>
          <dgm:bulletEnabled val="1"/>
        </dgm:presLayoutVars>
      </dgm:prSet>
      <dgm:spPr/>
    </dgm:pt>
    <dgm:pt modelId="{49D84FBC-A9C5-4F93-8197-FDD70FA7CA11}" type="pres">
      <dgm:prSet presAssocID="{C0E5A55B-D7DD-4E36-99EB-39D911D2F12C}" presName="dummy" presStyleCnt="0"/>
      <dgm:spPr/>
    </dgm:pt>
    <dgm:pt modelId="{8448080A-FE13-4745-BA9E-C7F34913DDA1}" type="pres">
      <dgm:prSet presAssocID="{0FC442FC-8570-4ED2-8D9D-37F6A1E87A4F}" presName="sibTrans" presStyleLbl="sibTrans2D1" presStyleIdx="4" presStyleCnt="7"/>
      <dgm:spPr/>
    </dgm:pt>
    <dgm:pt modelId="{D8F035BB-B5AB-4D48-8D06-7AC6FF47D463}" type="pres">
      <dgm:prSet presAssocID="{1D6C9A44-9E76-447F-9FA3-2FD918A82503}" presName="node" presStyleLbl="node1" presStyleIdx="5" presStyleCnt="7">
        <dgm:presLayoutVars>
          <dgm:bulletEnabled val="1"/>
        </dgm:presLayoutVars>
      </dgm:prSet>
      <dgm:spPr/>
    </dgm:pt>
    <dgm:pt modelId="{73D0AC2F-5574-4C02-BFEE-62D8246F3F25}" type="pres">
      <dgm:prSet presAssocID="{1D6C9A44-9E76-447F-9FA3-2FD918A82503}" presName="dummy" presStyleCnt="0"/>
      <dgm:spPr/>
    </dgm:pt>
    <dgm:pt modelId="{FB90D7F1-09E0-4D50-842E-EFA3B90F32B2}" type="pres">
      <dgm:prSet presAssocID="{43D77F9B-4BBE-447B-9C05-E22E23F76F39}" presName="sibTrans" presStyleLbl="sibTrans2D1" presStyleIdx="5" presStyleCnt="7"/>
      <dgm:spPr/>
    </dgm:pt>
    <dgm:pt modelId="{CB8A3046-0314-4E89-B9A7-2DF47DCD885C}" type="pres">
      <dgm:prSet presAssocID="{6264F14B-D1D0-4C3B-ADE9-B8001A9C292F}" presName="node" presStyleLbl="node1" presStyleIdx="6" presStyleCnt="7">
        <dgm:presLayoutVars>
          <dgm:bulletEnabled val="1"/>
        </dgm:presLayoutVars>
      </dgm:prSet>
      <dgm:spPr/>
    </dgm:pt>
    <dgm:pt modelId="{C5B64077-7AF2-4BFB-A594-EA2F38E6B3CF}" type="pres">
      <dgm:prSet presAssocID="{6264F14B-D1D0-4C3B-ADE9-B8001A9C292F}" presName="dummy" presStyleCnt="0"/>
      <dgm:spPr/>
    </dgm:pt>
    <dgm:pt modelId="{D2F8A59C-7AF9-4C4C-9A8F-AE0D1DBD92CE}" type="pres">
      <dgm:prSet presAssocID="{733C1611-4A15-4174-A3B0-B1B908930E8B}" presName="sibTrans" presStyleLbl="sibTrans2D1" presStyleIdx="6" presStyleCnt="7"/>
      <dgm:spPr/>
    </dgm:pt>
  </dgm:ptLst>
  <dgm:cxnLst>
    <dgm:cxn modelId="{6232AB01-FA73-4240-AFA6-7E502D3B60E8}" type="presOf" srcId="{43D77F9B-4BBE-447B-9C05-E22E23F76F39}" destId="{FB90D7F1-09E0-4D50-842E-EFA3B90F32B2}" srcOrd="0" destOrd="0" presId="urn:microsoft.com/office/officeart/2005/8/layout/radial6"/>
    <dgm:cxn modelId="{D3583F10-4900-4E46-95D5-4432BF4DDAA0}" type="presOf" srcId="{89DEEC0A-8496-44D0-8BBA-E11942F67243}" destId="{A5E283AB-6C64-42EE-A578-948DBD5A97FE}" srcOrd="0" destOrd="0" presId="urn:microsoft.com/office/officeart/2005/8/layout/radial6"/>
    <dgm:cxn modelId="{10DB3129-6BBC-439D-A58C-900CC17D09B5}" srcId="{083ED66C-C57A-413B-9E48-AD08840E8914}" destId="{C0E5A55B-D7DD-4E36-99EB-39D911D2F12C}" srcOrd="4" destOrd="0" parTransId="{0EA45243-27CD-48D1-9A98-A7BADF4CEA82}" sibTransId="{0FC442FC-8570-4ED2-8D9D-37F6A1E87A4F}"/>
    <dgm:cxn modelId="{1E807429-B380-4494-9E64-F69202114C92}" type="presOf" srcId="{EEEE8595-D950-427B-9062-21D4034F5840}" destId="{7CD487E3-8177-4C7A-8A65-C86B43FD20BB}" srcOrd="0" destOrd="0" presId="urn:microsoft.com/office/officeart/2005/8/layout/radial6"/>
    <dgm:cxn modelId="{0F40E52F-6D5C-4F6C-A0C6-62323E48F17D}" type="presOf" srcId="{C0E5A55B-D7DD-4E36-99EB-39D911D2F12C}" destId="{1318F900-8F7E-4EFD-8DFD-5DCDEBBFB355}" srcOrd="0" destOrd="0" presId="urn:microsoft.com/office/officeart/2005/8/layout/radial6"/>
    <dgm:cxn modelId="{6513BC3B-D5CA-48B3-85E8-23469046902E}" srcId="{083ED66C-C57A-413B-9E48-AD08840E8914}" destId="{DF970D5B-4864-4D50-848F-3C4E3CB73F4D}" srcOrd="0" destOrd="0" parTransId="{1D250294-FCE7-465C-BE3F-AEC4629E2D57}" sibTransId="{F7DEB64C-8E98-4204-91D0-D67240038C22}"/>
    <dgm:cxn modelId="{2AC00D3F-47BD-4F5B-8468-DC410DA06E4D}" type="presOf" srcId="{0FC442FC-8570-4ED2-8D9D-37F6A1E87A4F}" destId="{8448080A-FE13-4745-BA9E-C7F34913DDA1}" srcOrd="0" destOrd="0" presId="urn:microsoft.com/office/officeart/2005/8/layout/radial6"/>
    <dgm:cxn modelId="{29D53B62-D722-4673-886B-CF18113282D9}" type="presOf" srcId="{B2B7F7ED-4FE4-4033-9799-F0F8D4407667}" destId="{2436DCA6-4CB3-46B5-93B0-A7ECD9589F09}" srcOrd="0" destOrd="0" presId="urn:microsoft.com/office/officeart/2005/8/layout/radial6"/>
    <dgm:cxn modelId="{3B181171-324E-4D22-A993-45DFB660F3CD}" srcId="{B2B7F7ED-4FE4-4033-9799-F0F8D4407667}" destId="{083ED66C-C57A-413B-9E48-AD08840E8914}" srcOrd="0" destOrd="0" parTransId="{B4254FBC-D8EB-4D29-836A-257E6F9BDE1C}" sibTransId="{D1991765-5F96-46D3-B1E4-ABF951CDF523}"/>
    <dgm:cxn modelId="{79EBA974-35C2-49C7-BD55-C5D8FF4495C6}" type="presOf" srcId="{80D98365-A7F2-480F-AC74-E6B126023D40}" destId="{458443AF-A114-4DF1-B832-64FF80205E72}" srcOrd="0" destOrd="0" presId="urn:microsoft.com/office/officeart/2005/8/layout/radial6"/>
    <dgm:cxn modelId="{89C50577-CB3D-49C3-B711-24FDA1892903}" srcId="{083ED66C-C57A-413B-9E48-AD08840E8914}" destId="{6264F14B-D1D0-4C3B-ADE9-B8001A9C292F}" srcOrd="6" destOrd="0" parTransId="{F2E38DBE-AAB2-413B-9E3A-02DC0F813DB6}" sibTransId="{733C1611-4A15-4174-A3B0-B1B908930E8B}"/>
    <dgm:cxn modelId="{B42E5981-1125-4AA9-BC0D-04F39B384EC6}" type="presOf" srcId="{8B0E8357-BB6F-40A2-82B6-B4FAA690A06B}" destId="{099407CF-08C7-4A5E-BF83-FFF5F367063B}" srcOrd="0" destOrd="0" presId="urn:microsoft.com/office/officeart/2005/8/layout/radial6"/>
    <dgm:cxn modelId="{36F82190-ECE9-4E1A-9208-DF0F836107E6}" type="presOf" srcId="{083ED66C-C57A-413B-9E48-AD08840E8914}" destId="{0B6EF370-9128-432F-A73F-A99A851DE691}" srcOrd="0" destOrd="0" presId="urn:microsoft.com/office/officeart/2005/8/layout/radial6"/>
    <dgm:cxn modelId="{A7009D94-9B19-4010-88E2-A63EA655ACBA}" srcId="{083ED66C-C57A-413B-9E48-AD08840E8914}" destId="{1AC0E1E4-9146-479E-933B-4767B3042631}" srcOrd="2" destOrd="0" parTransId="{C4726823-B130-4835-9B11-CD482D47C650}" sibTransId="{8B0E8357-BB6F-40A2-82B6-B4FAA690A06B}"/>
    <dgm:cxn modelId="{DA76EB95-C29F-44D4-AD8C-48933724075D}" srcId="{083ED66C-C57A-413B-9E48-AD08840E8914}" destId="{80D98365-A7F2-480F-AC74-E6B126023D40}" srcOrd="1" destOrd="0" parTransId="{3366FAA0-C9C0-47D2-9D3F-C34979EE27A1}" sibTransId="{89DEEC0A-8496-44D0-8BBA-E11942F67243}"/>
    <dgm:cxn modelId="{6CE45C9C-41D9-43EF-9D85-6F680E106B99}" type="presOf" srcId="{1D6C9A44-9E76-447F-9FA3-2FD918A82503}" destId="{D8F035BB-B5AB-4D48-8D06-7AC6FF47D463}" srcOrd="0" destOrd="0" presId="urn:microsoft.com/office/officeart/2005/8/layout/radial6"/>
    <dgm:cxn modelId="{2F34F9AA-5293-4030-8083-7A5ADCD140C2}" type="presOf" srcId="{DF970D5B-4864-4D50-848F-3C4E3CB73F4D}" destId="{1C6DAFDD-BFE8-41A5-A369-48D709A27B8A}" srcOrd="0" destOrd="0" presId="urn:microsoft.com/office/officeart/2005/8/layout/radial6"/>
    <dgm:cxn modelId="{4957FCB3-5CF4-4749-AB0D-16EBE5E25C24}" type="presOf" srcId="{F7DEB64C-8E98-4204-91D0-D67240038C22}" destId="{3B025F80-29B2-497B-9645-EF3E185D1157}" srcOrd="0" destOrd="0" presId="urn:microsoft.com/office/officeart/2005/8/layout/radial6"/>
    <dgm:cxn modelId="{2A0914CD-EAB4-4F46-BCC0-DC470F005D05}" type="presOf" srcId="{733C1611-4A15-4174-A3B0-B1B908930E8B}" destId="{D2F8A59C-7AF9-4C4C-9A8F-AE0D1DBD92CE}" srcOrd="0" destOrd="0" presId="urn:microsoft.com/office/officeart/2005/8/layout/radial6"/>
    <dgm:cxn modelId="{0A2456E0-CACF-4FFD-B457-E909CCBCD9CF}" type="presOf" srcId="{ACB58114-A63B-4B66-BA4E-D97E1BEE9CAB}" destId="{B0955A0D-199E-4C80-8E38-5C8990605766}" srcOrd="0" destOrd="0" presId="urn:microsoft.com/office/officeart/2005/8/layout/radial6"/>
    <dgm:cxn modelId="{4EE894EE-FA9C-40CE-A376-8AB072D37A3B}" srcId="{083ED66C-C57A-413B-9E48-AD08840E8914}" destId="{ACB58114-A63B-4B66-BA4E-D97E1BEE9CAB}" srcOrd="3" destOrd="0" parTransId="{F6C9A3C2-743C-4521-8CBC-54D1523BC4B2}" sibTransId="{EEEE8595-D950-427B-9062-21D4034F5840}"/>
    <dgm:cxn modelId="{02043AEF-B80F-4839-9324-228B83CB33F5}" type="presOf" srcId="{6264F14B-D1D0-4C3B-ADE9-B8001A9C292F}" destId="{CB8A3046-0314-4E89-B9A7-2DF47DCD885C}" srcOrd="0" destOrd="0" presId="urn:microsoft.com/office/officeart/2005/8/layout/radial6"/>
    <dgm:cxn modelId="{C875FEEF-184A-4D17-892E-CF15E15826BB}" type="presOf" srcId="{1AC0E1E4-9146-479E-933B-4767B3042631}" destId="{BCD32CA4-E18E-4CDE-97E1-2A8738E37A84}" srcOrd="0" destOrd="0" presId="urn:microsoft.com/office/officeart/2005/8/layout/radial6"/>
    <dgm:cxn modelId="{1FB9F7FA-29A1-4E08-B811-7EA32FB5EC80}" srcId="{083ED66C-C57A-413B-9E48-AD08840E8914}" destId="{1D6C9A44-9E76-447F-9FA3-2FD918A82503}" srcOrd="5" destOrd="0" parTransId="{4D8EAA87-4D29-40F1-B5B0-DFBA5F5A07C7}" sibTransId="{43D77F9B-4BBE-447B-9C05-E22E23F76F39}"/>
    <dgm:cxn modelId="{E4F8C668-E0F7-4B99-8B4A-972F0ADEB2E5}" type="presParOf" srcId="{2436DCA6-4CB3-46B5-93B0-A7ECD9589F09}" destId="{0B6EF370-9128-432F-A73F-A99A851DE691}" srcOrd="0" destOrd="0" presId="urn:microsoft.com/office/officeart/2005/8/layout/radial6"/>
    <dgm:cxn modelId="{2CB949BB-3FFF-403D-8948-E9342EB45A5D}" type="presParOf" srcId="{2436DCA6-4CB3-46B5-93B0-A7ECD9589F09}" destId="{1C6DAFDD-BFE8-41A5-A369-48D709A27B8A}" srcOrd="1" destOrd="0" presId="urn:microsoft.com/office/officeart/2005/8/layout/radial6"/>
    <dgm:cxn modelId="{41E41C76-C093-4711-80FC-D777FF09EA9F}" type="presParOf" srcId="{2436DCA6-4CB3-46B5-93B0-A7ECD9589F09}" destId="{2E2D07BD-5C54-4306-BE9E-B65D0B27AD1B}" srcOrd="2" destOrd="0" presId="urn:microsoft.com/office/officeart/2005/8/layout/radial6"/>
    <dgm:cxn modelId="{6925BF5A-5BBD-4C64-911A-4D7B14687228}" type="presParOf" srcId="{2436DCA6-4CB3-46B5-93B0-A7ECD9589F09}" destId="{3B025F80-29B2-497B-9645-EF3E185D1157}" srcOrd="3" destOrd="0" presId="urn:microsoft.com/office/officeart/2005/8/layout/radial6"/>
    <dgm:cxn modelId="{B208F452-3F35-41A5-97B3-89CDA58CB1FD}" type="presParOf" srcId="{2436DCA6-4CB3-46B5-93B0-A7ECD9589F09}" destId="{458443AF-A114-4DF1-B832-64FF80205E72}" srcOrd="4" destOrd="0" presId="urn:microsoft.com/office/officeart/2005/8/layout/radial6"/>
    <dgm:cxn modelId="{9689F14B-6F45-4D7B-AB4C-AB07CD0BB7D5}" type="presParOf" srcId="{2436DCA6-4CB3-46B5-93B0-A7ECD9589F09}" destId="{7E007896-8609-4266-872E-99FC669553BB}" srcOrd="5" destOrd="0" presId="urn:microsoft.com/office/officeart/2005/8/layout/radial6"/>
    <dgm:cxn modelId="{327DB307-5EDD-462E-89AA-0A662B2FEECB}" type="presParOf" srcId="{2436DCA6-4CB3-46B5-93B0-A7ECD9589F09}" destId="{A5E283AB-6C64-42EE-A578-948DBD5A97FE}" srcOrd="6" destOrd="0" presId="urn:microsoft.com/office/officeart/2005/8/layout/radial6"/>
    <dgm:cxn modelId="{2BEE4CB9-D981-4E61-BDF4-546D1AB00FDB}" type="presParOf" srcId="{2436DCA6-4CB3-46B5-93B0-A7ECD9589F09}" destId="{BCD32CA4-E18E-4CDE-97E1-2A8738E37A84}" srcOrd="7" destOrd="0" presId="urn:microsoft.com/office/officeart/2005/8/layout/radial6"/>
    <dgm:cxn modelId="{EC1A48B9-0CC3-4DE8-A0E9-4CF84A14361D}" type="presParOf" srcId="{2436DCA6-4CB3-46B5-93B0-A7ECD9589F09}" destId="{7AF98C2D-EA47-4855-B80B-EE19FD339CB7}" srcOrd="8" destOrd="0" presId="urn:microsoft.com/office/officeart/2005/8/layout/radial6"/>
    <dgm:cxn modelId="{D2AD1FA1-ECA9-461C-A29B-04BF263B8BA4}" type="presParOf" srcId="{2436DCA6-4CB3-46B5-93B0-A7ECD9589F09}" destId="{099407CF-08C7-4A5E-BF83-FFF5F367063B}" srcOrd="9" destOrd="0" presId="urn:microsoft.com/office/officeart/2005/8/layout/radial6"/>
    <dgm:cxn modelId="{CC0FC81A-127F-421D-B23B-D81D55183296}" type="presParOf" srcId="{2436DCA6-4CB3-46B5-93B0-A7ECD9589F09}" destId="{B0955A0D-199E-4C80-8E38-5C8990605766}" srcOrd="10" destOrd="0" presId="urn:microsoft.com/office/officeart/2005/8/layout/radial6"/>
    <dgm:cxn modelId="{152C2EF5-CE29-43AD-8F22-915DDAC7F6A3}" type="presParOf" srcId="{2436DCA6-4CB3-46B5-93B0-A7ECD9589F09}" destId="{6357DC12-2DD6-4702-AB4E-A2AA62FB0947}" srcOrd="11" destOrd="0" presId="urn:microsoft.com/office/officeart/2005/8/layout/radial6"/>
    <dgm:cxn modelId="{1E2802A6-830E-48AA-9685-264E81C5EA3B}" type="presParOf" srcId="{2436DCA6-4CB3-46B5-93B0-A7ECD9589F09}" destId="{7CD487E3-8177-4C7A-8A65-C86B43FD20BB}" srcOrd="12" destOrd="0" presId="urn:microsoft.com/office/officeart/2005/8/layout/radial6"/>
    <dgm:cxn modelId="{955D689E-2270-4400-851A-9272CAE2B7D4}" type="presParOf" srcId="{2436DCA6-4CB3-46B5-93B0-A7ECD9589F09}" destId="{1318F900-8F7E-4EFD-8DFD-5DCDEBBFB355}" srcOrd="13" destOrd="0" presId="urn:microsoft.com/office/officeart/2005/8/layout/radial6"/>
    <dgm:cxn modelId="{F0B80A69-EB6C-4EA3-B70A-7BAB49A30EFC}" type="presParOf" srcId="{2436DCA6-4CB3-46B5-93B0-A7ECD9589F09}" destId="{49D84FBC-A9C5-4F93-8197-FDD70FA7CA11}" srcOrd="14" destOrd="0" presId="urn:microsoft.com/office/officeart/2005/8/layout/radial6"/>
    <dgm:cxn modelId="{5692DB73-C64E-43E5-9354-EA4C54A8F731}" type="presParOf" srcId="{2436DCA6-4CB3-46B5-93B0-A7ECD9589F09}" destId="{8448080A-FE13-4745-BA9E-C7F34913DDA1}" srcOrd="15" destOrd="0" presId="urn:microsoft.com/office/officeart/2005/8/layout/radial6"/>
    <dgm:cxn modelId="{0A4B6497-F173-4AA6-8DDA-1CC65E69B4AA}" type="presParOf" srcId="{2436DCA6-4CB3-46B5-93B0-A7ECD9589F09}" destId="{D8F035BB-B5AB-4D48-8D06-7AC6FF47D463}" srcOrd="16" destOrd="0" presId="urn:microsoft.com/office/officeart/2005/8/layout/radial6"/>
    <dgm:cxn modelId="{DB2F7AED-40CE-4F73-8FE3-38A11DA4E10D}" type="presParOf" srcId="{2436DCA6-4CB3-46B5-93B0-A7ECD9589F09}" destId="{73D0AC2F-5574-4C02-BFEE-62D8246F3F25}" srcOrd="17" destOrd="0" presId="urn:microsoft.com/office/officeart/2005/8/layout/radial6"/>
    <dgm:cxn modelId="{6EB43779-1198-4951-9B60-91C38EF43A9D}" type="presParOf" srcId="{2436DCA6-4CB3-46B5-93B0-A7ECD9589F09}" destId="{FB90D7F1-09E0-4D50-842E-EFA3B90F32B2}" srcOrd="18" destOrd="0" presId="urn:microsoft.com/office/officeart/2005/8/layout/radial6"/>
    <dgm:cxn modelId="{6F60F23C-9404-4966-AD71-1D518620287D}" type="presParOf" srcId="{2436DCA6-4CB3-46B5-93B0-A7ECD9589F09}" destId="{CB8A3046-0314-4E89-B9A7-2DF47DCD885C}" srcOrd="19" destOrd="0" presId="urn:microsoft.com/office/officeart/2005/8/layout/radial6"/>
    <dgm:cxn modelId="{148AE541-D1FB-4F2D-8922-C35F343EC3AB}" type="presParOf" srcId="{2436DCA6-4CB3-46B5-93B0-A7ECD9589F09}" destId="{C5B64077-7AF2-4BFB-A594-EA2F38E6B3CF}" srcOrd="20" destOrd="0" presId="urn:microsoft.com/office/officeart/2005/8/layout/radial6"/>
    <dgm:cxn modelId="{5F33838B-35B4-4822-B4E0-27DE58827801}" type="presParOf" srcId="{2436DCA6-4CB3-46B5-93B0-A7ECD9589F09}" destId="{D2F8A59C-7AF9-4C4C-9A8F-AE0D1DBD92CE}" srcOrd="21" destOrd="0" presId="urn:microsoft.com/office/officeart/2005/8/layout/radial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0CDD08C-1F35-4E14-86D1-0B339DAEF142}" type="doc">
      <dgm:prSet loTypeId="urn:microsoft.com/office/officeart/2005/8/layout/hierarchy2" loCatId="hierarchy" qsTypeId="urn:microsoft.com/office/officeart/2005/8/quickstyle/simple1" qsCatId="simple" csTypeId="urn:microsoft.com/office/officeart/2005/8/colors/accent1_2" csCatId="accent1"/>
      <dgm:spPr/>
      <dgm:t>
        <a:bodyPr/>
        <a:lstStyle/>
        <a:p>
          <a:endParaRPr lang="es-CO"/>
        </a:p>
      </dgm:t>
    </dgm:pt>
    <dgm:pt modelId="{1557A052-A022-4C44-8EE1-606A562A2C18}">
      <dgm:prSet/>
      <dgm:spPr/>
      <dgm:t>
        <a:bodyPr/>
        <a:lstStyle/>
        <a:p>
          <a:r>
            <a:rPr lang="es-ES" b="0" i="0"/>
            <a:t>NoSQL</a:t>
          </a:r>
          <a:endParaRPr lang="es-CO"/>
        </a:p>
      </dgm:t>
    </dgm:pt>
    <dgm:pt modelId="{DE147D81-C5AF-4354-B194-F59D4A462CDF}" type="parTrans" cxnId="{B5B37D7A-7622-4135-A7C4-2224FBB07784}">
      <dgm:prSet/>
      <dgm:spPr/>
      <dgm:t>
        <a:bodyPr/>
        <a:lstStyle/>
        <a:p>
          <a:endParaRPr lang="es-CO"/>
        </a:p>
      </dgm:t>
    </dgm:pt>
    <dgm:pt modelId="{59E6D9C7-30B5-4DF0-93AD-768E56378D1D}" type="sibTrans" cxnId="{B5B37D7A-7622-4135-A7C4-2224FBB07784}">
      <dgm:prSet/>
      <dgm:spPr/>
      <dgm:t>
        <a:bodyPr/>
        <a:lstStyle/>
        <a:p>
          <a:endParaRPr lang="es-CO"/>
        </a:p>
      </dgm:t>
    </dgm:pt>
    <dgm:pt modelId="{54A4098B-802D-4AC5-9054-32110EA09EEB}">
      <dgm:prSet/>
      <dgm:spPr/>
      <dgm:t>
        <a:bodyPr/>
        <a:lstStyle/>
        <a:p>
          <a:r>
            <a:rPr lang="es-ES" b="0" i="0"/>
            <a:t>Sistemas de almacenamiento de datos no relacionales</a:t>
          </a:r>
          <a:endParaRPr lang="es-CO"/>
        </a:p>
      </dgm:t>
    </dgm:pt>
    <dgm:pt modelId="{F735680E-9957-40D2-8F2C-08F56A3CD30D}" type="parTrans" cxnId="{98C03435-EDFB-4DFF-9B20-003189A0FAE4}">
      <dgm:prSet/>
      <dgm:spPr/>
      <dgm:t>
        <a:bodyPr/>
        <a:lstStyle/>
        <a:p>
          <a:endParaRPr lang="es-CO"/>
        </a:p>
      </dgm:t>
    </dgm:pt>
    <dgm:pt modelId="{004A1FA5-8E8A-4FF8-B1C7-921477A53F06}" type="sibTrans" cxnId="{98C03435-EDFB-4DFF-9B20-003189A0FAE4}">
      <dgm:prSet/>
      <dgm:spPr/>
      <dgm:t>
        <a:bodyPr/>
        <a:lstStyle/>
        <a:p>
          <a:endParaRPr lang="es-CO"/>
        </a:p>
      </dgm:t>
    </dgm:pt>
    <dgm:pt modelId="{94E1A284-2286-4BB4-A606-05233C092BE1}">
      <dgm:prSet/>
      <dgm:spPr/>
      <dgm:t>
        <a:bodyPr/>
        <a:lstStyle/>
        <a:p>
          <a:r>
            <a:rPr lang="es-ES" b="0" i="0"/>
            <a:t>Sin esquema de tabla fijo</a:t>
          </a:r>
          <a:endParaRPr lang="es-CO"/>
        </a:p>
      </dgm:t>
    </dgm:pt>
    <dgm:pt modelId="{1DD9E795-C4C4-4871-A03F-504FF6F3F7C3}" type="parTrans" cxnId="{433835EC-0577-4C93-9D85-5E24AE4C27A5}">
      <dgm:prSet/>
      <dgm:spPr/>
      <dgm:t>
        <a:bodyPr/>
        <a:lstStyle/>
        <a:p>
          <a:endParaRPr lang="es-CO"/>
        </a:p>
      </dgm:t>
    </dgm:pt>
    <dgm:pt modelId="{B74CCE8B-E0F8-4B1B-8368-00BCA34BD7E8}" type="sibTrans" cxnId="{433835EC-0577-4C93-9D85-5E24AE4C27A5}">
      <dgm:prSet/>
      <dgm:spPr/>
      <dgm:t>
        <a:bodyPr/>
        <a:lstStyle/>
        <a:p>
          <a:endParaRPr lang="es-CO"/>
        </a:p>
      </dgm:t>
    </dgm:pt>
    <dgm:pt modelId="{5B28561A-C4E4-46E6-9AA0-A7D21211E019}">
      <dgm:prSet/>
      <dgm:spPr/>
      <dgm:t>
        <a:bodyPr/>
        <a:lstStyle/>
        <a:p>
          <a:r>
            <a:rPr lang="es-ES" b="0" i="0"/>
            <a:t>Sin uniones</a:t>
          </a:r>
          <a:endParaRPr lang="es-CO"/>
        </a:p>
      </dgm:t>
    </dgm:pt>
    <dgm:pt modelId="{AD18A3B4-715A-426E-8BDB-2648B8DE7DDA}" type="parTrans" cxnId="{DF0E0845-DD0A-456B-A57B-8CFBD120F194}">
      <dgm:prSet/>
      <dgm:spPr/>
      <dgm:t>
        <a:bodyPr/>
        <a:lstStyle/>
        <a:p>
          <a:endParaRPr lang="es-CO"/>
        </a:p>
      </dgm:t>
    </dgm:pt>
    <dgm:pt modelId="{5264DE0C-F5F1-4349-938D-484E4B25A992}" type="sibTrans" cxnId="{DF0E0845-DD0A-456B-A57B-8CFBD120F194}">
      <dgm:prSet/>
      <dgm:spPr/>
      <dgm:t>
        <a:bodyPr/>
        <a:lstStyle/>
        <a:p>
          <a:endParaRPr lang="es-CO"/>
        </a:p>
      </dgm:t>
    </dgm:pt>
    <dgm:pt modelId="{E416C6E2-71EC-405D-BD17-A9A708948F81}">
      <dgm:prSet/>
      <dgm:spPr/>
      <dgm:t>
        <a:bodyPr/>
        <a:lstStyle/>
        <a:p>
          <a:r>
            <a:rPr lang="es-ES" b="0" i="0"/>
            <a:t>Sin transacciones multidocumento</a:t>
          </a:r>
          <a:endParaRPr lang="es-CO"/>
        </a:p>
      </dgm:t>
    </dgm:pt>
    <dgm:pt modelId="{DD4EBEFE-520E-4604-A2F9-AAFEFC645779}" type="parTrans" cxnId="{F53CFE46-57F9-4C68-88F7-4C58B2B7397E}">
      <dgm:prSet/>
      <dgm:spPr/>
      <dgm:t>
        <a:bodyPr/>
        <a:lstStyle/>
        <a:p>
          <a:endParaRPr lang="es-CO"/>
        </a:p>
      </dgm:t>
    </dgm:pt>
    <dgm:pt modelId="{8E3C73D9-90BD-4DB2-9598-D233F8203248}" type="sibTrans" cxnId="{F53CFE46-57F9-4C68-88F7-4C58B2B7397E}">
      <dgm:prSet/>
      <dgm:spPr/>
      <dgm:t>
        <a:bodyPr/>
        <a:lstStyle/>
        <a:p>
          <a:endParaRPr lang="es-CO"/>
        </a:p>
      </dgm:t>
    </dgm:pt>
    <dgm:pt modelId="{DB950E58-3976-41A8-BDB9-F582F60E5B78}">
      <dgm:prSet/>
      <dgm:spPr/>
      <dgm:t>
        <a:bodyPr/>
        <a:lstStyle/>
        <a:p>
          <a:r>
            <a:rPr lang="es-ES" b="0" i="0"/>
            <a:t>Relaja una o más propiedades ACID</a:t>
          </a:r>
          <a:endParaRPr lang="es-CO"/>
        </a:p>
      </dgm:t>
    </dgm:pt>
    <dgm:pt modelId="{E3F328B5-20B3-4850-8B11-EA14215437CE}" type="parTrans" cxnId="{4B257DAE-7735-4D73-AAE8-D8579131F943}">
      <dgm:prSet/>
      <dgm:spPr/>
      <dgm:t>
        <a:bodyPr/>
        <a:lstStyle/>
        <a:p>
          <a:endParaRPr lang="es-CO"/>
        </a:p>
      </dgm:t>
    </dgm:pt>
    <dgm:pt modelId="{E7587D77-398C-46C2-92F1-897752C77AC2}" type="sibTrans" cxnId="{4B257DAE-7735-4D73-AAE8-D8579131F943}">
      <dgm:prSet/>
      <dgm:spPr/>
      <dgm:t>
        <a:bodyPr/>
        <a:lstStyle/>
        <a:p>
          <a:endParaRPr lang="es-CO"/>
        </a:p>
      </dgm:t>
    </dgm:pt>
    <dgm:pt modelId="{CE8B497D-796C-4C8C-8EC5-B4572F7A4371}" type="pres">
      <dgm:prSet presAssocID="{60CDD08C-1F35-4E14-86D1-0B339DAEF142}" presName="diagram" presStyleCnt="0">
        <dgm:presLayoutVars>
          <dgm:chPref val="1"/>
          <dgm:dir/>
          <dgm:animOne val="branch"/>
          <dgm:animLvl val="lvl"/>
          <dgm:resizeHandles val="exact"/>
        </dgm:presLayoutVars>
      </dgm:prSet>
      <dgm:spPr/>
    </dgm:pt>
    <dgm:pt modelId="{461F26AA-DF4A-427A-ADA6-7B5C1FE420FA}" type="pres">
      <dgm:prSet presAssocID="{1557A052-A022-4C44-8EE1-606A562A2C18}" presName="root1" presStyleCnt="0"/>
      <dgm:spPr/>
    </dgm:pt>
    <dgm:pt modelId="{EF7BBCA0-1524-4A60-9C2E-9DC5955DCB24}" type="pres">
      <dgm:prSet presAssocID="{1557A052-A022-4C44-8EE1-606A562A2C18}" presName="LevelOneTextNode" presStyleLbl="node0" presStyleIdx="0" presStyleCnt="1">
        <dgm:presLayoutVars>
          <dgm:chPref val="3"/>
        </dgm:presLayoutVars>
      </dgm:prSet>
      <dgm:spPr/>
    </dgm:pt>
    <dgm:pt modelId="{55BD386E-A950-42B4-BE37-FB5DBB613A15}" type="pres">
      <dgm:prSet presAssocID="{1557A052-A022-4C44-8EE1-606A562A2C18}" presName="level2hierChild" presStyleCnt="0"/>
      <dgm:spPr/>
    </dgm:pt>
    <dgm:pt modelId="{0BB5CD93-9A42-4B7F-B8C9-6092A85BC29E}" type="pres">
      <dgm:prSet presAssocID="{F735680E-9957-40D2-8F2C-08F56A3CD30D}" presName="conn2-1" presStyleLbl="parChTrans1D2" presStyleIdx="0" presStyleCnt="5"/>
      <dgm:spPr/>
    </dgm:pt>
    <dgm:pt modelId="{41C9A47D-30AA-4460-A649-90B4338AF7F1}" type="pres">
      <dgm:prSet presAssocID="{F735680E-9957-40D2-8F2C-08F56A3CD30D}" presName="connTx" presStyleLbl="parChTrans1D2" presStyleIdx="0" presStyleCnt="5"/>
      <dgm:spPr/>
    </dgm:pt>
    <dgm:pt modelId="{D0A0B2DB-FF10-49F2-8711-5DC95D2B636A}" type="pres">
      <dgm:prSet presAssocID="{54A4098B-802D-4AC5-9054-32110EA09EEB}" presName="root2" presStyleCnt="0"/>
      <dgm:spPr/>
    </dgm:pt>
    <dgm:pt modelId="{B5B5A6D0-566D-437D-8FD4-8200301A9F6E}" type="pres">
      <dgm:prSet presAssocID="{54A4098B-802D-4AC5-9054-32110EA09EEB}" presName="LevelTwoTextNode" presStyleLbl="node2" presStyleIdx="0" presStyleCnt="5">
        <dgm:presLayoutVars>
          <dgm:chPref val="3"/>
        </dgm:presLayoutVars>
      </dgm:prSet>
      <dgm:spPr/>
    </dgm:pt>
    <dgm:pt modelId="{7D8A4A3E-8693-4700-BC98-CF1D4BF045C5}" type="pres">
      <dgm:prSet presAssocID="{54A4098B-802D-4AC5-9054-32110EA09EEB}" presName="level3hierChild" presStyleCnt="0"/>
      <dgm:spPr/>
    </dgm:pt>
    <dgm:pt modelId="{6D9FCF23-118A-4EE1-AD71-07CFB3E66493}" type="pres">
      <dgm:prSet presAssocID="{1DD9E795-C4C4-4871-A03F-504FF6F3F7C3}" presName="conn2-1" presStyleLbl="parChTrans1D2" presStyleIdx="1" presStyleCnt="5"/>
      <dgm:spPr/>
    </dgm:pt>
    <dgm:pt modelId="{9F55DC6F-2A9A-4BA3-902F-5D077234EF05}" type="pres">
      <dgm:prSet presAssocID="{1DD9E795-C4C4-4871-A03F-504FF6F3F7C3}" presName="connTx" presStyleLbl="parChTrans1D2" presStyleIdx="1" presStyleCnt="5"/>
      <dgm:spPr/>
    </dgm:pt>
    <dgm:pt modelId="{7A0E3B18-4097-4183-AFA7-A06B4B1B48DE}" type="pres">
      <dgm:prSet presAssocID="{94E1A284-2286-4BB4-A606-05233C092BE1}" presName="root2" presStyleCnt="0"/>
      <dgm:spPr/>
    </dgm:pt>
    <dgm:pt modelId="{F3389DF5-4E0C-4C53-9353-4286C4B9AEF5}" type="pres">
      <dgm:prSet presAssocID="{94E1A284-2286-4BB4-A606-05233C092BE1}" presName="LevelTwoTextNode" presStyleLbl="node2" presStyleIdx="1" presStyleCnt="5">
        <dgm:presLayoutVars>
          <dgm:chPref val="3"/>
        </dgm:presLayoutVars>
      </dgm:prSet>
      <dgm:spPr/>
    </dgm:pt>
    <dgm:pt modelId="{3BA2F116-A3FB-4040-A66C-B6C9994B0889}" type="pres">
      <dgm:prSet presAssocID="{94E1A284-2286-4BB4-A606-05233C092BE1}" presName="level3hierChild" presStyleCnt="0"/>
      <dgm:spPr/>
    </dgm:pt>
    <dgm:pt modelId="{EECABD7B-C656-4570-B27D-5A3E2D7803B9}" type="pres">
      <dgm:prSet presAssocID="{AD18A3B4-715A-426E-8BDB-2648B8DE7DDA}" presName="conn2-1" presStyleLbl="parChTrans1D2" presStyleIdx="2" presStyleCnt="5"/>
      <dgm:spPr/>
    </dgm:pt>
    <dgm:pt modelId="{3FC06160-2EE2-4742-AC42-D3B69367D840}" type="pres">
      <dgm:prSet presAssocID="{AD18A3B4-715A-426E-8BDB-2648B8DE7DDA}" presName="connTx" presStyleLbl="parChTrans1D2" presStyleIdx="2" presStyleCnt="5"/>
      <dgm:spPr/>
    </dgm:pt>
    <dgm:pt modelId="{CAA30934-2A64-43DA-8FA8-51EF42145626}" type="pres">
      <dgm:prSet presAssocID="{5B28561A-C4E4-46E6-9AA0-A7D21211E019}" presName="root2" presStyleCnt="0"/>
      <dgm:spPr/>
    </dgm:pt>
    <dgm:pt modelId="{04E8F6E2-4132-4910-A8E4-845845A4D32D}" type="pres">
      <dgm:prSet presAssocID="{5B28561A-C4E4-46E6-9AA0-A7D21211E019}" presName="LevelTwoTextNode" presStyleLbl="node2" presStyleIdx="2" presStyleCnt="5">
        <dgm:presLayoutVars>
          <dgm:chPref val="3"/>
        </dgm:presLayoutVars>
      </dgm:prSet>
      <dgm:spPr/>
    </dgm:pt>
    <dgm:pt modelId="{BC79E7F4-963E-49F5-9C14-1EC67114B6EF}" type="pres">
      <dgm:prSet presAssocID="{5B28561A-C4E4-46E6-9AA0-A7D21211E019}" presName="level3hierChild" presStyleCnt="0"/>
      <dgm:spPr/>
    </dgm:pt>
    <dgm:pt modelId="{596D0AFF-DA4E-4D69-89E8-371E375208F3}" type="pres">
      <dgm:prSet presAssocID="{DD4EBEFE-520E-4604-A2F9-AAFEFC645779}" presName="conn2-1" presStyleLbl="parChTrans1D2" presStyleIdx="3" presStyleCnt="5"/>
      <dgm:spPr/>
    </dgm:pt>
    <dgm:pt modelId="{62A50494-5366-42F1-952E-09DE03403B15}" type="pres">
      <dgm:prSet presAssocID="{DD4EBEFE-520E-4604-A2F9-AAFEFC645779}" presName="connTx" presStyleLbl="parChTrans1D2" presStyleIdx="3" presStyleCnt="5"/>
      <dgm:spPr/>
    </dgm:pt>
    <dgm:pt modelId="{75BF587F-80AE-4897-8BFC-A1F13BC64691}" type="pres">
      <dgm:prSet presAssocID="{E416C6E2-71EC-405D-BD17-A9A708948F81}" presName="root2" presStyleCnt="0"/>
      <dgm:spPr/>
    </dgm:pt>
    <dgm:pt modelId="{4DFEC8D1-6D25-494B-BA4A-DDA9FA720762}" type="pres">
      <dgm:prSet presAssocID="{E416C6E2-71EC-405D-BD17-A9A708948F81}" presName="LevelTwoTextNode" presStyleLbl="node2" presStyleIdx="3" presStyleCnt="5">
        <dgm:presLayoutVars>
          <dgm:chPref val="3"/>
        </dgm:presLayoutVars>
      </dgm:prSet>
      <dgm:spPr/>
    </dgm:pt>
    <dgm:pt modelId="{9DA7ABF9-58E9-4F19-82AC-9B16DCAC17DC}" type="pres">
      <dgm:prSet presAssocID="{E416C6E2-71EC-405D-BD17-A9A708948F81}" presName="level3hierChild" presStyleCnt="0"/>
      <dgm:spPr/>
    </dgm:pt>
    <dgm:pt modelId="{45A08593-1398-44D4-82C7-A82724FB74FB}" type="pres">
      <dgm:prSet presAssocID="{E3F328B5-20B3-4850-8B11-EA14215437CE}" presName="conn2-1" presStyleLbl="parChTrans1D2" presStyleIdx="4" presStyleCnt="5"/>
      <dgm:spPr/>
    </dgm:pt>
    <dgm:pt modelId="{1388B8AB-2606-45B6-8C69-BD84DFD214AF}" type="pres">
      <dgm:prSet presAssocID="{E3F328B5-20B3-4850-8B11-EA14215437CE}" presName="connTx" presStyleLbl="parChTrans1D2" presStyleIdx="4" presStyleCnt="5"/>
      <dgm:spPr/>
    </dgm:pt>
    <dgm:pt modelId="{3E253ED7-2035-435F-8775-93B9C92B2B02}" type="pres">
      <dgm:prSet presAssocID="{DB950E58-3976-41A8-BDB9-F582F60E5B78}" presName="root2" presStyleCnt="0"/>
      <dgm:spPr/>
    </dgm:pt>
    <dgm:pt modelId="{F7EC18E2-5389-423F-80E5-B97F9C0E7E9D}" type="pres">
      <dgm:prSet presAssocID="{DB950E58-3976-41A8-BDB9-F582F60E5B78}" presName="LevelTwoTextNode" presStyleLbl="node2" presStyleIdx="4" presStyleCnt="5">
        <dgm:presLayoutVars>
          <dgm:chPref val="3"/>
        </dgm:presLayoutVars>
      </dgm:prSet>
      <dgm:spPr/>
    </dgm:pt>
    <dgm:pt modelId="{5E8541D1-72F0-45C8-B021-EF866EF054DE}" type="pres">
      <dgm:prSet presAssocID="{DB950E58-3976-41A8-BDB9-F582F60E5B78}" presName="level3hierChild" presStyleCnt="0"/>
      <dgm:spPr/>
    </dgm:pt>
  </dgm:ptLst>
  <dgm:cxnLst>
    <dgm:cxn modelId="{11D48E1D-FEB6-4005-B8BF-67582668E212}" type="presOf" srcId="{5B28561A-C4E4-46E6-9AA0-A7D21211E019}" destId="{04E8F6E2-4132-4910-A8E4-845845A4D32D}" srcOrd="0" destOrd="0" presId="urn:microsoft.com/office/officeart/2005/8/layout/hierarchy2"/>
    <dgm:cxn modelId="{98C03435-EDFB-4DFF-9B20-003189A0FAE4}" srcId="{1557A052-A022-4C44-8EE1-606A562A2C18}" destId="{54A4098B-802D-4AC5-9054-32110EA09EEB}" srcOrd="0" destOrd="0" parTransId="{F735680E-9957-40D2-8F2C-08F56A3CD30D}" sibTransId="{004A1FA5-8E8A-4FF8-B1C7-921477A53F06}"/>
    <dgm:cxn modelId="{D5A5093B-C281-47AB-AF43-A87382DE91CF}" type="presOf" srcId="{1DD9E795-C4C4-4871-A03F-504FF6F3F7C3}" destId="{9F55DC6F-2A9A-4BA3-902F-5D077234EF05}" srcOrd="1" destOrd="0" presId="urn:microsoft.com/office/officeart/2005/8/layout/hierarchy2"/>
    <dgm:cxn modelId="{DF0E0845-DD0A-456B-A57B-8CFBD120F194}" srcId="{1557A052-A022-4C44-8EE1-606A562A2C18}" destId="{5B28561A-C4E4-46E6-9AA0-A7D21211E019}" srcOrd="2" destOrd="0" parTransId="{AD18A3B4-715A-426E-8BDB-2648B8DE7DDA}" sibTransId="{5264DE0C-F5F1-4349-938D-484E4B25A992}"/>
    <dgm:cxn modelId="{F53CFE46-57F9-4C68-88F7-4C58B2B7397E}" srcId="{1557A052-A022-4C44-8EE1-606A562A2C18}" destId="{E416C6E2-71EC-405D-BD17-A9A708948F81}" srcOrd="3" destOrd="0" parTransId="{DD4EBEFE-520E-4604-A2F9-AAFEFC645779}" sibTransId="{8E3C73D9-90BD-4DB2-9598-D233F8203248}"/>
    <dgm:cxn modelId="{2927474E-E0A9-4BDF-9687-62BA6CF79841}" type="presOf" srcId="{DD4EBEFE-520E-4604-A2F9-AAFEFC645779}" destId="{62A50494-5366-42F1-952E-09DE03403B15}" srcOrd="1" destOrd="0" presId="urn:microsoft.com/office/officeart/2005/8/layout/hierarchy2"/>
    <dgm:cxn modelId="{CEECB970-21DF-4A47-A7C3-0E36A668D029}" type="presOf" srcId="{60CDD08C-1F35-4E14-86D1-0B339DAEF142}" destId="{CE8B497D-796C-4C8C-8EC5-B4572F7A4371}" srcOrd="0" destOrd="0" presId="urn:microsoft.com/office/officeart/2005/8/layout/hierarchy2"/>
    <dgm:cxn modelId="{57E0A075-A268-459C-A713-E10F4CDCD750}" type="presOf" srcId="{DB950E58-3976-41A8-BDB9-F582F60E5B78}" destId="{F7EC18E2-5389-423F-80E5-B97F9C0E7E9D}" srcOrd="0" destOrd="0" presId="urn:microsoft.com/office/officeart/2005/8/layout/hierarchy2"/>
    <dgm:cxn modelId="{B5B37D7A-7622-4135-A7C4-2224FBB07784}" srcId="{60CDD08C-1F35-4E14-86D1-0B339DAEF142}" destId="{1557A052-A022-4C44-8EE1-606A562A2C18}" srcOrd="0" destOrd="0" parTransId="{DE147D81-C5AF-4354-B194-F59D4A462CDF}" sibTransId="{59E6D9C7-30B5-4DF0-93AD-768E56378D1D}"/>
    <dgm:cxn modelId="{BA3B1B84-A9D4-473F-AA35-FB7E1C506819}" type="presOf" srcId="{DD4EBEFE-520E-4604-A2F9-AAFEFC645779}" destId="{596D0AFF-DA4E-4D69-89E8-371E375208F3}" srcOrd="0" destOrd="0" presId="urn:microsoft.com/office/officeart/2005/8/layout/hierarchy2"/>
    <dgm:cxn modelId="{EA448A84-4CDB-4B45-9D89-81AB9FC42342}" type="presOf" srcId="{1DD9E795-C4C4-4871-A03F-504FF6F3F7C3}" destId="{6D9FCF23-118A-4EE1-AD71-07CFB3E66493}" srcOrd="0" destOrd="0" presId="urn:microsoft.com/office/officeart/2005/8/layout/hierarchy2"/>
    <dgm:cxn modelId="{3E08C48F-7474-4A3B-AC7D-91973ED34994}" type="presOf" srcId="{94E1A284-2286-4BB4-A606-05233C092BE1}" destId="{F3389DF5-4E0C-4C53-9353-4286C4B9AEF5}" srcOrd="0" destOrd="0" presId="urn:microsoft.com/office/officeart/2005/8/layout/hierarchy2"/>
    <dgm:cxn modelId="{4CA4DBA3-2DF9-4CEA-9AA7-23BC1245A40A}" type="presOf" srcId="{F735680E-9957-40D2-8F2C-08F56A3CD30D}" destId="{0BB5CD93-9A42-4B7F-B8C9-6092A85BC29E}" srcOrd="0" destOrd="0" presId="urn:microsoft.com/office/officeart/2005/8/layout/hierarchy2"/>
    <dgm:cxn modelId="{A8FCB8A4-F63D-4D13-9800-E6C587FE5E87}" type="presOf" srcId="{E3F328B5-20B3-4850-8B11-EA14215437CE}" destId="{45A08593-1398-44D4-82C7-A82724FB74FB}" srcOrd="0" destOrd="0" presId="urn:microsoft.com/office/officeart/2005/8/layout/hierarchy2"/>
    <dgm:cxn modelId="{C68B4DA8-ACED-4186-AA87-DA7BCBD8C66B}" type="presOf" srcId="{F735680E-9957-40D2-8F2C-08F56A3CD30D}" destId="{41C9A47D-30AA-4460-A649-90B4338AF7F1}" srcOrd="1" destOrd="0" presId="urn:microsoft.com/office/officeart/2005/8/layout/hierarchy2"/>
    <dgm:cxn modelId="{4B257DAE-7735-4D73-AAE8-D8579131F943}" srcId="{1557A052-A022-4C44-8EE1-606A562A2C18}" destId="{DB950E58-3976-41A8-BDB9-F582F60E5B78}" srcOrd="4" destOrd="0" parTransId="{E3F328B5-20B3-4850-8B11-EA14215437CE}" sibTransId="{E7587D77-398C-46C2-92F1-897752C77AC2}"/>
    <dgm:cxn modelId="{29F065AF-0C4F-4DF3-9BA7-B1B64C25DA69}" type="presOf" srcId="{54A4098B-802D-4AC5-9054-32110EA09EEB}" destId="{B5B5A6D0-566D-437D-8FD4-8200301A9F6E}" srcOrd="0" destOrd="0" presId="urn:microsoft.com/office/officeart/2005/8/layout/hierarchy2"/>
    <dgm:cxn modelId="{7BE4CDBA-8D3B-477A-8360-74A27470793B}" type="presOf" srcId="{E416C6E2-71EC-405D-BD17-A9A708948F81}" destId="{4DFEC8D1-6D25-494B-BA4A-DDA9FA720762}" srcOrd="0" destOrd="0" presId="urn:microsoft.com/office/officeart/2005/8/layout/hierarchy2"/>
    <dgm:cxn modelId="{542C85CE-1EBE-4DBC-9139-3480EB4D947E}" type="presOf" srcId="{1557A052-A022-4C44-8EE1-606A562A2C18}" destId="{EF7BBCA0-1524-4A60-9C2E-9DC5955DCB24}" srcOrd="0" destOrd="0" presId="urn:microsoft.com/office/officeart/2005/8/layout/hierarchy2"/>
    <dgm:cxn modelId="{722B90D4-8AE2-42E5-A87D-B4203881D2CE}" type="presOf" srcId="{E3F328B5-20B3-4850-8B11-EA14215437CE}" destId="{1388B8AB-2606-45B6-8C69-BD84DFD214AF}" srcOrd="1" destOrd="0" presId="urn:microsoft.com/office/officeart/2005/8/layout/hierarchy2"/>
    <dgm:cxn modelId="{433835EC-0577-4C93-9D85-5E24AE4C27A5}" srcId="{1557A052-A022-4C44-8EE1-606A562A2C18}" destId="{94E1A284-2286-4BB4-A606-05233C092BE1}" srcOrd="1" destOrd="0" parTransId="{1DD9E795-C4C4-4871-A03F-504FF6F3F7C3}" sibTransId="{B74CCE8B-E0F8-4B1B-8368-00BCA34BD7E8}"/>
    <dgm:cxn modelId="{002552EE-8FD9-42C2-9E8A-CED429242C51}" type="presOf" srcId="{AD18A3B4-715A-426E-8BDB-2648B8DE7DDA}" destId="{3FC06160-2EE2-4742-AC42-D3B69367D840}" srcOrd="1" destOrd="0" presId="urn:microsoft.com/office/officeart/2005/8/layout/hierarchy2"/>
    <dgm:cxn modelId="{0833FAF7-0734-4E3B-B595-29A3400924B5}" type="presOf" srcId="{AD18A3B4-715A-426E-8BDB-2648B8DE7DDA}" destId="{EECABD7B-C656-4570-B27D-5A3E2D7803B9}" srcOrd="0" destOrd="0" presId="urn:microsoft.com/office/officeart/2005/8/layout/hierarchy2"/>
    <dgm:cxn modelId="{61ADABC2-BFBE-43C3-8F8A-790164B6C550}" type="presParOf" srcId="{CE8B497D-796C-4C8C-8EC5-B4572F7A4371}" destId="{461F26AA-DF4A-427A-ADA6-7B5C1FE420FA}" srcOrd="0" destOrd="0" presId="urn:microsoft.com/office/officeart/2005/8/layout/hierarchy2"/>
    <dgm:cxn modelId="{A443EE64-39D5-4E26-A767-1C7DBC414AA9}" type="presParOf" srcId="{461F26AA-DF4A-427A-ADA6-7B5C1FE420FA}" destId="{EF7BBCA0-1524-4A60-9C2E-9DC5955DCB24}" srcOrd="0" destOrd="0" presId="urn:microsoft.com/office/officeart/2005/8/layout/hierarchy2"/>
    <dgm:cxn modelId="{C3AA6A84-3B1A-416B-81D5-36F3D9A8E252}" type="presParOf" srcId="{461F26AA-DF4A-427A-ADA6-7B5C1FE420FA}" destId="{55BD386E-A950-42B4-BE37-FB5DBB613A15}" srcOrd="1" destOrd="0" presId="urn:microsoft.com/office/officeart/2005/8/layout/hierarchy2"/>
    <dgm:cxn modelId="{5881AA3D-7064-4B16-9E0C-C555E5D3FDBB}" type="presParOf" srcId="{55BD386E-A950-42B4-BE37-FB5DBB613A15}" destId="{0BB5CD93-9A42-4B7F-B8C9-6092A85BC29E}" srcOrd="0" destOrd="0" presId="urn:microsoft.com/office/officeart/2005/8/layout/hierarchy2"/>
    <dgm:cxn modelId="{C5CC1BEA-DD28-4873-B5B5-FA4A97603673}" type="presParOf" srcId="{0BB5CD93-9A42-4B7F-B8C9-6092A85BC29E}" destId="{41C9A47D-30AA-4460-A649-90B4338AF7F1}" srcOrd="0" destOrd="0" presId="urn:microsoft.com/office/officeart/2005/8/layout/hierarchy2"/>
    <dgm:cxn modelId="{AB6DA670-05DF-4666-8C7D-CA9065F5648F}" type="presParOf" srcId="{55BD386E-A950-42B4-BE37-FB5DBB613A15}" destId="{D0A0B2DB-FF10-49F2-8711-5DC95D2B636A}" srcOrd="1" destOrd="0" presId="urn:microsoft.com/office/officeart/2005/8/layout/hierarchy2"/>
    <dgm:cxn modelId="{018678FC-0D35-4563-9426-9D474FA0557C}" type="presParOf" srcId="{D0A0B2DB-FF10-49F2-8711-5DC95D2B636A}" destId="{B5B5A6D0-566D-437D-8FD4-8200301A9F6E}" srcOrd="0" destOrd="0" presId="urn:microsoft.com/office/officeart/2005/8/layout/hierarchy2"/>
    <dgm:cxn modelId="{2D4DBD41-BF67-47B9-A779-837B3A659A1E}" type="presParOf" srcId="{D0A0B2DB-FF10-49F2-8711-5DC95D2B636A}" destId="{7D8A4A3E-8693-4700-BC98-CF1D4BF045C5}" srcOrd="1" destOrd="0" presId="urn:microsoft.com/office/officeart/2005/8/layout/hierarchy2"/>
    <dgm:cxn modelId="{35AE9C25-7930-4B5C-8111-8A14D1D059E8}" type="presParOf" srcId="{55BD386E-A950-42B4-BE37-FB5DBB613A15}" destId="{6D9FCF23-118A-4EE1-AD71-07CFB3E66493}" srcOrd="2" destOrd="0" presId="urn:microsoft.com/office/officeart/2005/8/layout/hierarchy2"/>
    <dgm:cxn modelId="{1D2B4AA0-DE7A-45CB-A970-E48C573D1F23}" type="presParOf" srcId="{6D9FCF23-118A-4EE1-AD71-07CFB3E66493}" destId="{9F55DC6F-2A9A-4BA3-902F-5D077234EF05}" srcOrd="0" destOrd="0" presId="urn:microsoft.com/office/officeart/2005/8/layout/hierarchy2"/>
    <dgm:cxn modelId="{82F8DAE4-1CC4-4719-BC05-8CDC908CF025}" type="presParOf" srcId="{55BD386E-A950-42B4-BE37-FB5DBB613A15}" destId="{7A0E3B18-4097-4183-AFA7-A06B4B1B48DE}" srcOrd="3" destOrd="0" presId="urn:microsoft.com/office/officeart/2005/8/layout/hierarchy2"/>
    <dgm:cxn modelId="{993F2D9A-5FD8-4418-A624-9279686AA35F}" type="presParOf" srcId="{7A0E3B18-4097-4183-AFA7-A06B4B1B48DE}" destId="{F3389DF5-4E0C-4C53-9353-4286C4B9AEF5}" srcOrd="0" destOrd="0" presId="urn:microsoft.com/office/officeart/2005/8/layout/hierarchy2"/>
    <dgm:cxn modelId="{EBDDFAAA-6283-4F5E-8990-FED195D7060E}" type="presParOf" srcId="{7A0E3B18-4097-4183-AFA7-A06B4B1B48DE}" destId="{3BA2F116-A3FB-4040-A66C-B6C9994B0889}" srcOrd="1" destOrd="0" presId="urn:microsoft.com/office/officeart/2005/8/layout/hierarchy2"/>
    <dgm:cxn modelId="{93EE50C4-661F-4F70-B9B0-FA705EF42153}" type="presParOf" srcId="{55BD386E-A950-42B4-BE37-FB5DBB613A15}" destId="{EECABD7B-C656-4570-B27D-5A3E2D7803B9}" srcOrd="4" destOrd="0" presId="urn:microsoft.com/office/officeart/2005/8/layout/hierarchy2"/>
    <dgm:cxn modelId="{2D46D782-82AF-410B-BADF-9D602AE08D49}" type="presParOf" srcId="{EECABD7B-C656-4570-B27D-5A3E2D7803B9}" destId="{3FC06160-2EE2-4742-AC42-D3B69367D840}" srcOrd="0" destOrd="0" presId="urn:microsoft.com/office/officeart/2005/8/layout/hierarchy2"/>
    <dgm:cxn modelId="{51149E0F-7C2D-4884-B0F0-578E270C98DF}" type="presParOf" srcId="{55BD386E-A950-42B4-BE37-FB5DBB613A15}" destId="{CAA30934-2A64-43DA-8FA8-51EF42145626}" srcOrd="5" destOrd="0" presId="urn:microsoft.com/office/officeart/2005/8/layout/hierarchy2"/>
    <dgm:cxn modelId="{4FE7B9DC-885A-4309-BB59-D7494BFD6F32}" type="presParOf" srcId="{CAA30934-2A64-43DA-8FA8-51EF42145626}" destId="{04E8F6E2-4132-4910-A8E4-845845A4D32D}" srcOrd="0" destOrd="0" presId="urn:microsoft.com/office/officeart/2005/8/layout/hierarchy2"/>
    <dgm:cxn modelId="{DF9528D9-2D2F-4D17-8187-A1D5EF7F0E94}" type="presParOf" srcId="{CAA30934-2A64-43DA-8FA8-51EF42145626}" destId="{BC79E7F4-963E-49F5-9C14-1EC67114B6EF}" srcOrd="1" destOrd="0" presId="urn:microsoft.com/office/officeart/2005/8/layout/hierarchy2"/>
    <dgm:cxn modelId="{5D28D293-0FB0-49A1-9755-B6ACD5841FA7}" type="presParOf" srcId="{55BD386E-A950-42B4-BE37-FB5DBB613A15}" destId="{596D0AFF-DA4E-4D69-89E8-371E375208F3}" srcOrd="6" destOrd="0" presId="urn:microsoft.com/office/officeart/2005/8/layout/hierarchy2"/>
    <dgm:cxn modelId="{F9D1B1FE-CA53-4F58-A840-1E55BB4567BD}" type="presParOf" srcId="{596D0AFF-DA4E-4D69-89E8-371E375208F3}" destId="{62A50494-5366-42F1-952E-09DE03403B15}" srcOrd="0" destOrd="0" presId="urn:microsoft.com/office/officeart/2005/8/layout/hierarchy2"/>
    <dgm:cxn modelId="{AC316E1C-1AFA-429D-8458-5B0869814360}" type="presParOf" srcId="{55BD386E-A950-42B4-BE37-FB5DBB613A15}" destId="{75BF587F-80AE-4897-8BFC-A1F13BC64691}" srcOrd="7" destOrd="0" presId="urn:microsoft.com/office/officeart/2005/8/layout/hierarchy2"/>
    <dgm:cxn modelId="{DE84D041-02DC-4189-B812-5A04F0082F2D}" type="presParOf" srcId="{75BF587F-80AE-4897-8BFC-A1F13BC64691}" destId="{4DFEC8D1-6D25-494B-BA4A-DDA9FA720762}" srcOrd="0" destOrd="0" presId="urn:microsoft.com/office/officeart/2005/8/layout/hierarchy2"/>
    <dgm:cxn modelId="{C23457F6-7DA5-4BC0-924B-A2C3E27F430A}" type="presParOf" srcId="{75BF587F-80AE-4897-8BFC-A1F13BC64691}" destId="{9DA7ABF9-58E9-4F19-82AC-9B16DCAC17DC}" srcOrd="1" destOrd="0" presId="urn:microsoft.com/office/officeart/2005/8/layout/hierarchy2"/>
    <dgm:cxn modelId="{0C66F593-CEF1-42BE-81E3-3444438D8FDB}" type="presParOf" srcId="{55BD386E-A950-42B4-BE37-FB5DBB613A15}" destId="{45A08593-1398-44D4-82C7-A82724FB74FB}" srcOrd="8" destOrd="0" presId="urn:microsoft.com/office/officeart/2005/8/layout/hierarchy2"/>
    <dgm:cxn modelId="{1533CCDF-B98F-4CB6-A895-6BBC31EEC3C9}" type="presParOf" srcId="{45A08593-1398-44D4-82C7-A82724FB74FB}" destId="{1388B8AB-2606-45B6-8C69-BD84DFD214AF}" srcOrd="0" destOrd="0" presId="urn:microsoft.com/office/officeart/2005/8/layout/hierarchy2"/>
    <dgm:cxn modelId="{C70129DF-B1DD-483F-AA2D-9A339CF170DD}" type="presParOf" srcId="{55BD386E-A950-42B4-BE37-FB5DBB613A15}" destId="{3E253ED7-2035-435F-8775-93B9C92B2B02}" srcOrd="9" destOrd="0" presId="urn:microsoft.com/office/officeart/2005/8/layout/hierarchy2"/>
    <dgm:cxn modelId="{266D8D23-B69E-4DD7-866F-07E239A45EE0}" type="presParOf" srcId="{3E253ED7-2035-435F-8775-93B9C92B2B02}" destId="{F7EC18E2-5389-423F-80E5-B97F9C0E7E9D}" srcOrd="0" destOrd="0" presId="urn:microsoft.com/office/officeart/2005/8/layout/hierarchy2"/>
    <dgm:cxn modelId="{D9DB1DC7-08C4-4646-941F-1F0DC7D90AFE}" type="presParOf" srcId="{3E253ED7-2035-435F-8775-93B9C92B2B02}" destId="{5E8541D1-72F0-45C8-B021-EF866EF054DE}" srcOrd="1" destOrd="0" presId="urn:microsoft.com/office/officeart/2005/8/layout/hierarchy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FBFA7B7-6930-4A3B-8EAF-ED40A997021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s-CO"/>
        </a:p>
      </dgm:t>
    </dgm:pt>
    <dgm:pt modelId="{08DE0A2A-0FDF-4891-9C2B-D62F8401BE46}">
      <dgm:prSet/>
      <dgm:spPr/>
      <dgm:t>
        <a:bodyPr/>
        <a:lstStyle/>
        <a:p>
          <a:pPr algn="ctr"/>
          <a:r>
            <a:rPr lang="es-CO" b="0" i="0" dirty="0"/>
            <a:t>NoSQL</a:t>
          </a:r>
          <a:endParaRPr lang="es-CO" dirty="0"/>
        </a:p>
      </dgm:t>
    </dgm:pt>
    <dgm:pt modelId="{715289CE-79DE-41AE-AB8C-1C1EC985B90B}" type="parTrans" cxnId="{28B829E4-E7B3-496A-88BA-8637EBBE192D}">
      <dgm:prSet/>
      <dgm:spPr/>
      <dgm:t>
        <a:bodyPr/>
        <a:lstStyle/>
        <a:p>
          <a:endParaRPr lang="es-CO"/>
        </a:p>
      </dgm:t>
    </dgm:pt>
    <dgm:pt modelId="{75DB0F9C-F74C-43E4-8906-658B6300866A}" type="sibTrans" cxnId="{28B829E4-E7B3-496A-88BA-8637EBBE192D}">
      <dgm:prSet/>
      <dgm:spPr/>
      <dgm:t>
        <a:bodyPr/>
        <a:lstStyle/>
        <a:p>
          <a:endParaRPr lang="es-CO"/>
        </a:p>
      </dgm:t>
    </dgm:pt>
    <dgm:pt modelId="{7D5C2A21-7AE8-426B-BD97-D6D8DB7FF5AE}" type="pres">
      <dgm:prSet presAssocID="{BFBFA7B7-6930-4A3B-8EAF-ED40A9970218}" presName="linear" presStyleCnt="0">
        <dgm:presLayoutVars>
          <dgm:animLvl val="lvl"/>
          <dgm:resizeHandles val="exact"/>
        </dgm:presLayoutVars>
      </dgm:prSet>
      <dgm:spPr/>
    </dgm:pt>
    <dgm:pt modelId="{85EC115B-ED7E-4F2B-A8DD-B5FFD62B2569}" type="pres">
      <dgm:prSet presAssocID="{08DE0A2A-0FDF-4891-9C2B-D62F8401BE46}" presName="parentText" presStyleLbl="node1" presStyleIdx="0" presStyleCnt="1" custLinFactNeighborX="46524" custLinFactNeighborY="48905">
        <dgm:presLayoutVars>
          <dgm:chMax val="0"/>
          <dgm:bulletEnabled val="1"/>
        </dgm:presLayoutVars>
      </dgm:prSet>
      <dgm:spPr/>
    </dgm:pt>
  </dgm:ptLst>
  <dgm:cxnLst>
    <dgm:cxn modelId="{BA37FC44-9628-4BEA-BA12-C6852AB1BC8B}" type="presOf" srcId="{BFBFA7B7-6930-4A3B-8EAF-ED40A9970218}" destId="{7D5C2A21-7AE8-426B-BD97-D6D8DB7FF5AE}" srcOrd="0" destOrd="0" presId="urn:microsoft.com/office/officeart/2005/8/layout/vList2"/>
    <dgm:cxn modelId="{34192081-A323-422D-83D6-575EACAEB318}" type="presOf" srcId="{08DE0A2A-0FDF-4891-9C2B-D62F8401BE46}" destId="{85EC115B-ED7E-4F2B-A8DD-B5FFD62B2569}" srcOrd="0" destOrd="0" presId="urn:microsoft.com/office/officeart/2005/8/layout/vList2"/>
    <dgm:cxn modelId="{28B829E4-E7B3-496A-88BA-8637EBBE192D}" srcId="{BFBFA7B7-6930-4A3B-8EAF-ED40A9970218}" destId="{08DE0A2A-0FDF-4891-9C2B-D62F8401BE46}" srcOrd="0" destOrd="0" parTransId="{715289CE-79DE-41AE-AB8C-1C1EC985B90B}" sibTransId="{75DB0F9C-F74C-43E4-8906-658B6300866A}"/>
    <dgm:cxn modelId="{AFF834EA-C344-4DC9-B226-F7AECB10354D}" type="presParOf" srcId="{7D5C2A21-7AE8-426B-BD97-D6D8DB7FF5AE}" destId="{85EC115B-ED7E-4F2B-A8DD-B5FFD62B2569}"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83E1F74-812C-4DE5-89C3-FBEC7E60F2A8}" type="doc">
      <dgm:prSet loTypeId="urn:microsoft.com/office/officeart/2005/8/layout/orgChart1" loCatId="hierarchy" qsTypeId="urn:microsoft.com/office/officeart/2005/8/quickstyle/simple1" qsCatId="simple" csTypeId="urn:microsoft.com/office/officeart/2005/8/colors/accent1_2" csCatId="accent1"/>
      <dgm:spPr/>
      <dgm:t>
        <a:bodyPr/>
        <a:lstStyle/>
        <a:p>
          <a:endParaRPr lang="es-CO"/>
        </a:p>
      </dgm:t>
    </dgm:pt>
    <dgm:pt modelId="{CA42577A-E858-4554-8489-D2F88F87DE2B}">
      <dgm:prSet/>
      <dgm:spPr/>
      <dgm:t>
        <a:bodyPr/>
        <a:lstStyle/>
        <a:p>
          <a:r>
            <a:rPr lang="es-ES" b="1" i="0"/>
            <a:t>Snowflake:</a:t>
          </a:r>
          <a:r>
            <a:rPr lang="es-ES" b="0" i="0"/>
            <a:t> Lo hace automáticamente en segundo plano (proceso de "re-clustering" o micro-partition merging). No existe el comando VACUUM manual.</a:t>
          </a:r>
          <a:endParaRPr lang="es-CO"/>
        </a:p>
      </dgm:t>
    </dgm:pt>
    <dgm:pt modelId="{A5EB6E9B-3CB6-4FB5-8641-FC3F2C5B4BB4}" type="parTrans" cxnId="{6D89F812-3B31-4207-9B7F-5D9F5F55D94A}">
      <dgm:prSet/>
      <dgm:spPr/>
      <dgm:t>
        <a:bodyPr/>
        <a:lstStyle/>
        <a:p>
          <a:endParaRPr lang="es-CO"/>
        </a:p>
      </dgm:t>
    </dgm:pt>
    <dgm:pt modelId="{97AADDE3-E0C8-4CB8-8FC4-5676A2577DF2}" type="sibTrans" cxnId="{6D89F812-3B31-4207-9B7F-5D9F5F55D94A}">
      <dgm:prSet/>
      <dgm:spPr/>
      <dgm:t>
        <a:bodyPr/>
        <a:lstStyle/>
        <a:p>
          <a:endParaRPr lang="es-CO"/>
        </a:p>
      </dgm:t>
    </dgm:pt>
    <dgm:pt modelId="{9E88BC38-B1FD-4947-ACF8-A542519B8EBA}">
      <dgm:prSet/>
      <dgm:spPr/>
      <dgm:t>
        <a:bodyPr/>
        <a:lstStyle/>
        <a:p>
          <a:r>
            <a:rPr lang="es-ES" b="1" i="0" dirty="0" err="1"/>
            <a:t>Databricks</a:t>
          </a:r>
          <a:r>
            <a:rPr lang="es-ES" b="1" i="0" dirty="0"/>
            <a:t> (Delta Lake):</a:t>
          </a:r>
          <a:r>
            <a:rPr lang="es-ES" b="0" i="0" dirty="0"/>
            <a:t> Usas el comando OPTIMIZE y Z-ORDER que es el equivalente a este proceso.</a:t>
          </a:r>
          <a:endParaRPr lang="es-CO" dirty="0"/>
        </a:p>
      </dgm:t>
    </dgm:pt>
    <dgm:pt modelId="{CB080AF9-30BC-490E-A566-0DBB8EEA0EB3}" type="parTrans" cxnId="{B4E6C928-15C3-48CA-AB43-5433EADD28CF}">
      <dgm:prSet/>
      <dgm:spPr/>
      <dgm:t>
        <a:bodyPr/>
        <a:lstStyle/>
        <a:p>
          <a:endParaRPr lang="es-CO"/>
        </a:p>
      </dgm:t>
    </dgm:pt>
    <dgm:pt modelId="{CDEB0FA3-E574-48E3-B8DE-EAD6A7B3B309}" type="sibTrans" cxnId="{B4E6C928-15C3-48CA-AB43-5433EADD28CF}">
      <dgm:prSet/>
      <dgm:spPr/>
      <dgm:t>
        <a:bodyPr/>
        <a:lstStyle/>
        <a:p>
          <a:endParaRPr lang="es-CO"/>
        </a:p>
      </dgm:t>
    </dgm:pt>
    <dgm:pt modelId="{C1E077E3-440D-4B9B-BB25-AD0EC81658D6}">
      <dgm:prSet/>
      <dgm:spPr/>
      <dgm:t>
        <a:bodyPr/>
        <a:lstStyle/>
        <a:p>
          <a:r>
            <a:rPr lang="es-ES" b="1" i="0"/>
            <a:t>Redshift Moderno:</a:t>
          </a:r>
          <a:r>
            <a:rPr lang="es-ES" b="0" i="0"/>
            <a:t> Ahora tiene "Auto-Vacuum" que intenta correr en momentos de baja carga, aunque los ingenieros de datos a veces forzamos la ejecución manual para asegurar el rendimiento antes de reportes críticos.</a:t>
          </a:r>
          <a:endParaRPr lang="es-CO"/>
        </a:p>
      </dgm:t>
    </dgm:pt>
    <dgm:pt modelId="{1C5E58A7-CF10-406E-8424-63A14FFF3B61}" type="parTrans" cxnId="{234B2E1B-1F88-48ED-B2D5-BD81A103F389}">
      <dgm:prSet/>
      <dgm:spPr/>
      <dgm:t>
        <a:bodyPr/>
        <a:lstStyle/>
        <a:p>
          <a:endParaRPr lang="es-CO"/>
        </a:p>
      </dgm:t>
    </dgm:pt>
    <dgm:pt modelId="{851A01A0-EA1E-451A-B327-66BD364BB2D2}" type="sibTrans" cxnId="{234B2E1B-1F88-48ED-B2D5-BD81A103F389}">
      <dgm:prSet/>
      <dgm:spPr/>
      <dgm:t>
        <a:bodyPr/>
        <a:lstStyle/>
        <a:p>
          <a:endParaRPr lang="es-CO"/>
        </a:p>
      </dgm:t>
    </dgm:pt>
    <dgm:pt modelId="{D63CEBF0-0976-4910-91BA-A14C8175D587}" type="pres">
      <dgm:prSet presAssocID="{983E1F74-812C-4DE5-89C3-FBEC7E60F2A8}" presName="hierChild1" presStyleCnt="0">
        <dgm:presLayoutVars>
          <dgm:orgChart val="1"/>
          <dgm:chPref val="1"/>
          <dgm:dir/>
          <dgm:animOne val="branch"/>
          <dgm:animLvl val="lvl"/>
          <dgm:resizeHandles/>
        </dgm:presLayoutVars>
      </dgm:prSet>
      <dgm:spPr/>
    </dgm:pt>
    <dgm:pt modelId="{E70D9AC2-C21E-477B-86D5-49E607ABBFA6}" type="pres">
      <dgm:prSet presAssocID="{CA42577A-E858-4554-8489-D2F88F87DE2B}" presName="hierRoot1" presStyleCnt="0">
        <dgm:presLayoutVars>
          <dgm:hierBranch val="init"/>
        </dgm:presLayoutVars>
      </dgm:prSet>
      <dgm:spPr/>
    </dgm:pt>
    <dgm:pt modelId="{4B9B0573-1A05-499B-A0CE-4E6074823D3D}" type="pres">
      <dgm:prSet presAssocID="{CA42577A-E858-4554-8489-D2F88F87DE2B}" presName="rootComposite1" presStyleCnt="0"/>
      <dgm:spPr/>
    </dgm:pt>
    <dgm:pt modelId="{245738D9-17A6-4D08-A66A-8E3839989A0C}" type="pres">
      <dgm:prSet presAssocID="{CA42577A-E858-4554-8489-D2F88F87DE2B}" presName="rootText1" presStyleLbl="node0" presStyleIdx="0" presStyleCnt="3">
        <dgm:presLayoutVars>
          <dgm:chPref val="3"/>
        </dgm:presLayoutVars>
      </dgm:prSet>
      <dgm:spPr/>
    </dgm:pt>
    <dgm:pt modelId="{8A2DDE67-93A2-46A0-B8EB-B200748C5439}" type="pres">
      <dgm:prSet presAssocID="{CA42577A-E858-4554-8489-D2F88F87DE2B}" presName="rootConnector1" presStyleLbl="node1" presStyleIdx="0" presStyleCnt="0"/>
      <dgm:spPr/>
    </dgm:pt>
    <dgm:pt modelId="{FB35095C-15DF-419F-911F-0F254D0ECB82}" type="pres">
      <dgm:prSet presAssocID="{CA42577A-E858-4554-8489-D2F88F87DE2B}" presName="hierChild2" presStyleCnt="0"/>
      <dgm:spPr/>
    </dgm:pt>
    <dgm:pt modelId="{943D420C-D96E-4180-A361-4AC2E01EAC65}" type="pres">
      <dgm:prSet presAssocID="{CA42577A-E858-4554-8489-D2F88F87DE2B}" presName="hierChild3" presStyleCnt="0"/>
      <dgm:spPr/>
    </dgm:pt>
    <dgm:pt modelId="{01069B5D-A125-471D-9A2F-D0078253E9E5}" type="pres">
      <dgm:prSet presAssocID="{9E88BC38-B1FD-4947-ACF8-A542519B8EBA}" presName="hierRoot1" presStyleCnt="0">
        <dgm:presLayoutVars>
          <dgm:hierBranch val="init"/>
        </dgm:presLayoutVars>
      </dgm:prSet>
      <dgm:spPr/>
    </dgm:pt>
    <dgm:pt modelId="{0DDA32B6-0BD8-4D72-A6BC-464C54B6867C}" type="pres">
      <dgm:prSet presAssocID="{9E88BC38-B1FD-4947-ACF8-A542519B8EBA}" presName="rootComposite1" presStyleCnt="0"/>
      <dgm:spPr/>
    </dgm:pt>
    <dgm:pt modelId="{DD278B5C-711B-4EEC-A0AC-456DFCCE1202}" type="pres">
      <dgm:prSet presAssocID="{9E88BC38-B1FD-4947-ACF8-A542519B8EBA}" presName="rootText1" presStyleLbl="node0" presStyleIdx="1" presStyleCnt="3">
        <dgm:presLayoutVars>
          <dgm:chPref val="3"/>
        </dgm:presLayoutVars>
      </dgm:prSet>
      <dgm:spPr/>
    </dgm:pt>
    <dgm:pt modelId="{3D86CE4D-8A74-437B-A336-E8687D1B86EA}" type="pres">
      <dgm:prSet presAssocID="{9E88BC38-B1FD-4947-ACF8-A542519B8EBA}" presName="rootConnector1" presStyleLbl="node1" presStyleIdx="0" presStyleCnt="0"/>
      <dgm:spPr/>
    </dgm:pt>
    <dgm:pt modelId="{E780B3B2-7DC5-474C-AC62-52F6E14F6D5A}" type="pres">
      <dgm:prSet presAssocID="{9E88BC38-B1FD-4947-ACF8-A542519B8EBA}" presName="hierChild2" presStyleCnt="0"/>
      <dgm:spPr/>
    </dgm:pt>
    <dgm:pt modelId="{F98CB30B-A503-499F-9020-20ACDF232EC7}" type="pres">
      <dgm:prSet presAssocID="{9E88BC38-B1FD-4947-ACF8-A542519B8EBA}" presName="hierChild3" presStyleCnt="0"/>
      <dgm:spPr/>
    </dgm:pt>
    <dgm:pt modelId="{8B3D5075-DBD3-4D3E-B677-AF4BD93D057B}" type="pres">
      <dgm:prSet presAssocID="{C1E077E3-440D-4B9B-BB25-AD0EC81658D6}" presName="hierRoot1" presStyleCnt="0">
        <dgm:presLayoutVars>
          <dgm:hierBranch val="init"/>
        </dgm:presLayoutVars>
      </dgm:prSet>
      <dgm:spPr/>
    </dgm:pt>
    <dgm:pt modelId="{230E27EF-E427-4289-9CE2-2540B97E8D66}" type="pres">
      <dgm:prSet presAssocID="{C1E077E3-440D-4B9B-BB25-AD0EC81658D6}" presName="rootComposite1" presStyleCnt="0"/>
      <dgm:spPr/>
    </dgm:pt>
    <dgm:pt modelId="{3AC095AC-DF73-4D2A-A5BF-F87BD9DB1E57}" type="pres">
      <dgm:prSet presAssocID="{C1E077E3-440D-4B9B-BB25-AD0EC81658D6}" presName="rootText1" presStyleLbl="node0" presStyleIdx="2" presStyleCnt="3">
        <dgm:presLayoutVars>
          <dgm:chPref val="3"/>
        </dgm:presLayoutVars>
      </dgm:prSet>
      <dgm:spPr/>
    </dgm:pt>
    <dgm:pt modelId="{7B93CFA0-A8B2-4D1E-AD43-060C8BCCEE3A}" type="pres">
      <dgm:prSet presAssocID="{C1E077E3-440D-4B9B-BB25-AD0EC81658D6}" presName="rootConnector1" presStyleLbl="node1" presStyleIdx="0" presStyleCnt="0"/>
      <dgm:spPr/>
    </dgm:pt>
    <dgm:pt modelId="{3B41367A-9E0E-40C2-BB41-CA3AD1DE58C6}" type="pres">
      <dgm:prSet presAssocID="{C1E077E3-440D-4B9B-BB25-AD0EC81658D6}" presName="hierChild2" presStyleCnt="0"/>
      <dgm:spPr/>
    </dgm:pt>
    <dgm:pt modelId="{8E9FAA47-6C56-4C76-B573-33E411AC1BB6}" type="pres">
      <dgm:prSet presAssocID="{C1E077E3-440D-4B9B-BB25-AD0EC81658D6}" presName="hierChild3" presStyleCnt="0"/>
      <dgm:spPr/>
    </dgm:pt>
  </dgm:ptLst>
  <dgm:cxnLst>
    <dgm:cxn modelId="{EDD7CD00-6A11-44A4-A3E6-A321A3417E94}" type="presOf" srcId="{983E1F74-812C-4DE5-89C3-FBEC7E60F2A8}" destId="{D63CEBF0-0976-4910-91BA-A14C8175D587}" srcOrd="0" destOrd="0" presId="urn:microsoft.com/office/officeart/2005/8/layout/orgChart1"/>
    <dgm:cxn modelId="{1419310A-9566-4A47-9D09-023523FDC363}" type="presOf" srcId="{9E88BC38-B1FD-4947-ACF8-A542519B8EBA}" destId="{DD278B5C-711B-4EEC-A0AC-456DFCCE1202}" srcOrd="0" destOrd="0" presId="urn:microsoft.com/office/officeart/2005/8/layout/orgChart1"/>
    <dgm:cxn modelId="{6D89F812-3B31-4207-9B7F-5D9F5F55D94A}" srcId="{983E1F74-812C-4DE5-89C3-FBEC7E60F2A8}" destId="{CA42577A-E858-4554-8489-D2F88F87DE2B}" srcOrd="0" destOrd="0" parTransId="{A5EB6E9B-3CB6-4FB5-8641-FC3F2C5B4BB4}" sibTransId="{97AADDE3-E0C8-4CB8-8FC4-5676A2577DF2}"/>
    <dgm:cxn modelId="{234B2E1B-1F88-48ED-B2D5-BD81A103F389}" srcId="{983E1F74-812C-4DE5-89C3-FBEC7E60F2A8}" destId="{C1E077E3-440D-4B9B-BB25-AD0EC81658D6}" srcOrd="2" destOrd="0" parTransId="{1C5E58A7-CF10-406E-8424-63A14FFF3B61}" sibTransId="{851A01A0-EA1E-451A-B327-66BD364BB2D2}"/>
    <dgm:cxn modelId="{B4E6C928-15C3-48CA-AB43-5433EADD28CF}" srcId="{983E1F74-812C-4DE5-89C3-FBEC7E60F2A8}" destId="{9E88BC38-B1FD-4947-ACF8-A542519B8EBA}" srcOrd="1" destOrd="0" parTransId="{CB080AF9-30BC-490E-A566-0DBB8EEA0EB3}" sibTransId="{CDEB0FA3-E574-48E3-B8DE-EAD6A7B3B309}"/>
    <dgm:cxn modelId="{A95A5061-1047-4511-82DF-9FAC6DE9CDF1}" type="presOf" srcId="{9E88BC38-B1FD-4947-ACF8-A542519B8EBA}" destId="{3D86CE4D-8A74-437B-A336-E8687D1B86EA}" srcOrd="1" destOrd="0" presId="urn:microsoft.com/office/officeart/2005/8/layout/orgChart1"/>
    <dgm:cxn modelId="{14DE2E47-CD25-450A-8E37-8004B6F38129}" type="presOf" srcId="{CA42577A-E858-4554-8489-D2F88F87DE2B}" destId="{8A2DDE67-93A2-46A0-B8EB-B200748C5439}" srcOrd="1" destOrd="0" presId="urn:microsoft.com/office/officeart/2005/8/layout/orgChart1"/>
    <dgm:cxn modelId="{6ADE477F-080D-47C7-A5FA-2F04B8BB8A47}" type="presOf" srcId="{CA42577A-E858-4554-8489-D2F88F87DE2B}" destId="{245738D9-17A6-4D08-A66A-8E3839989A0C}" srcOrd="0" destOrd="0" presId="urn:microsoft.com/office/officeart/2005/8/layout/orgChart1"/>
    <dgm:cxn modelId="{EA283393-5675-49BA-808C-9C21220535B1}" type="presOf" srcId="{C1E077E3-440D-4B9B-BB25-AD0EC81658D6}" destId="{3AC095AC-DF73-4D2A-A5BF-F87BD9DB1E57}" srcOrd="0" destOrd="0" presId="urn:microsoft.com/office/officeart/2005/8/layout/orgChart1"/>
    <dgm:cxn modelId="{416BA7F6-A56A-4C36-A364-0054C73EF295}" type="presOf" srcId="{C1E077E3-440D-4B9B-BB25-AD0EC81658D6}" destId="{7B93CFA0-A8B2-4D1E-AD43-060C8BCCEE3A}" srcOrd="1" destOrd="0" presId="urn:microsoft.com/office/officeart/2005/8/layout/orgChart1"/>
    <dgm:cxn modelId="{AB47CD19-749E-4CCF-9845-AF842F3D09D2}" type="presParOf" srcId="{D63CEBF0-0976-4910-91BA-A14C8175D587}" destId="{E70D9AC2-C21E-477B-86D5-49E607ABBFA6}" srcOrd="0" destOrd="0" presId="urn:microsoft.com/office/officeart/2005/8/layout/orgChart1"/>
    <dgm:cxn modelId="{794001C6-F56E-404C-A353-4D9767E32596}" type="presParOf" srcId="{E70D9AC2-C21E-477B-86D5-49E607ABBFA6}" destId="{4B9B0573-1A05-499B-A0CE-4E6074823D3D}" srcOrd="0" destOrd="0" presId="urn:microsoft.com/office/officeart/2005/8/layout/orgChart1"/>
    <dgm:cxn modelId="{D2D07DEF-476E-4377-92A6-27D63DD7F5D8}" type="presParOf" srcId="{4B9B0573-1A05-499B-A0CE-4E6074823D3D}" destId="{245738D9-17A6-4D08-A66A-8E3839989A0C}" srcOrd="0" destOrd="0" presId="urn:microsoft.com/office/officeart/2005/8/layout/orgChart1"/>
    <dgm:cxn modelId="{A6954855-0311-43C0-8781-E772E4D759C0}" type="presParOf" srcId="{4B9B0573-1A05-499B-A0CE-4E6074823D3D}" destId="{8A2DDE67-93A2-46A0-B8EB-B200748C5439}" srcOrd="1" destOrd="0" presId="urn:microsoft.com/office/officeart/2005/8/layout/orgChart1"/>
    <dgm:cxn modelId="{71CE0AAE-59DC-4A85-970A-7C2207BCDB4B}" type="presParOf" srcId="{E70D9AC2-C21E-477B-86D5-49E607ABBFA6}" destId="{FB35095C-15DF-419F-911F-0F254D0ECB82}" srcOrd="1" destOrd="0" presId="urn:microsoft.com/office/officeart/2005/8/layout/orgChart1"/>
    <dgm:cxn modelId="{F8C24EA5-73BF-4CCE-8ABE-DA559840AF4F}" type="presParOf" srcId="{E70D9AC2-C21E-477B-86D5-49E607ABBFA6}" destId="{943D420C-D96E-4180-A361-4AC2E01EAC65}" srcOrd="2" destOrd="0" presId="urn:microsoft.com/office/officeart/2005/8/layout/orgChart1"/>
    <dgm:cxn modelId="{918914D3-A96E-4E56-BB62-4C5878932BDF}" type="presParOf" srcId="{D63CEBF0-0976-4910-91BA-A14C8175D587}" destId="{01069B5D-A125-471D-9A2F-D0078253E9E5}" srcOrd="1" destOrd="0" presId="urn:microsoft.com/office/officeart/2005/8/layout/orgChart1"/>
    <dgm:cxn modelId="{9C8BAE96-4C1F-4EC3-BE22-EFF6DC9CBBF5}" type="presParOf" srcId="{01069B5D-A125-471D-9A2F-D0078253E9E5}" destId="{0DDA32B6-0BD8-4D72-A6BC-464C54B6867C}" srcOrd="0" destOrd="0" presId="urn:microsoft.com/office/officeart/2005/8/layout/orgChart1"/>
    <dgm:cxn modelId="{833160F7-4CE4-46FE-B27A-A74F29D61C3E}" type="presParOf" srcId="{0DDA32B6-0BD8-4D72-A6BC-464C54B6867C}" destId="{DD278B5C-711B-4EEC-A0AC-456DFCCE1202}" srcOrd="0" destOrd="0" presId="urn:microsoft.com/office/officeart/2005/8/layout/orgChart1"/>
    <dgm:cxn modelId="{70EE198C-C7E7-4B4B-8093-56BE95214CAD}" type="presParOf" srcId="{0DDA32B6-0BD8-4D72-A6BC-464C54B6867C}" destId="{3D86CE4D-8A74-437B-A336-E8687D1B86EA}" srcOrd="1" destOrd="0" presId="urn:microsoft.com/office/officeart/2005/8/layout/orgChart1"/>
    <dgm:cxn modelId="{3D593FDA-69A5-40E0-8689-5EADAC73D598}" type="presParOf" srcId="{01069B5D-A125-471D-9A2F-D0078253E9E5}" destId="{E780B3B2-7DC5-474C-AC62-52F6E14F6D5A}" srcOrd="1" destOrd="0" presId="urn:microsoft.com/office/officeart/2005/8/layout/orgChart1"/>
    <dgm:cxn modelId="{5C8D070B-3AF9-46A0-8594-9B2241A69872}" type="presParOf" srcId="{01069B5D-A125-471D-9A2F-D0078253E9E5}" destId="{F98CB30B-A503-499F-9020-20ACDF232EC7}" srcOrd="2" destOrd="0" presId="urn:microsoft.com/office/officeart/2005/8/layout/orgChart1"/>
    <dgm:cxn modelId="{154CDB49-8E89-4417-A926-20EBE2056572}" type="presParOf" srcId="{D63CEBF0-0976-4910-91BA-A14C8175D587}" destId="{8B3D5075-DBD3-4D3E-B677-AF4BD93D057B}" srcOrd="2" destOrd="0" presId="urn:microsoft.com/office/officeart/2005/8/layout/orgChart1"/>
    <dgm:cxn modelId="{F6B6EA75-20FB-4F8C-BE5D-794BF754FF8D}" type="presParOf" srcId="{8B3D5075-DBD3-4D3E-B677-AF4BD93D057B}" destId="{230E27EF-E427-4289-9CE2-2540B97E8D66}" srcOrd="0" destOrd="0" presId="urn:microsoft.com/office/officeart/2005/8/layout/orgChart1"/>
    <dgm:cxn modelId="{BA8EFE10-B34D-4CE8-8119-A865700439D2}" type="presParOf" srcId="{230E27EF-E427-4289-9CE2-2540B97E8D66}" destId="{3AC095AC-DF73-4D2A-A5BF-F87BD9DB1E57}" srcOrd="0" destOrd="0" presId="urn:microsoft.com/office/officeart/2005/8/layout/orgChart1"/>
    <dgm:cxn modelId="{AB40E396-0A65-46D4-A554-1300650994AB}" type="presParOf" srcId="{230E27EF-E427-4289-9CE2-2540B97E8D66}" destId="{7B93CFA0-A8B2-4D1E-AD43-060C8BCCEE3A}" srcOrd="1" destOrd="0" presId="urn:microsoft.com/office/officeart/2005/8/layout/orgChart1"/>
    <dgm:cxn modelId="{BB0E2373-BDBA-418C-97EC-0B09CABF8482}" type="presParOf" srcId="{8B3D5075-DBD3-4D3E-B677-AF4BD93D057B}" destId="{3B41367A-9E0E-40C2-BB41-CA3AD1DE58C6}" srcOrd="1" destOrd="0" presId="urn:microsoft.com/office/officeart/2005/8/layout/orgChart1"/>
    <dgm:cxn modelId="{5ADFAEB6-0330-493B-8A83-EDF90AFBFD8A}" type="presParOf" srcId="{8B3D5075-DBD3-4D3E-B677-AF4BD93D057B}" destId="{8E9FAA47-6C56-4C76-B573-33E411AC1BB6}"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23F7838-48D7-49CE-AD6A-188ED3F5A5D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s-CO"/>
        </a:p>
      </dgm:t>
    </dgm:pt>
    <dgm:pt modelId="{6EB03A24-D10F-4305-9018-BC2773FAC204}">
      <dgm:prSet/>
      <dgm:spPr/>
      <dgm:t>
        <a:bodyPr/>
        <a:lstStyle/>
        <a:p>
          <a:r>
            <a:rPr lang="es-CO" b="1" i="0" dirty="0"/>
            <a:t>¿Por qué son tan rápidas?</a:t>
          </a:r>
          <a:endParaRPr lang="es-CO" dirty="0"/>
        </a:p>
      </dgm:t>
    </dgm:pt>
    <dgm:pt modelId="{DB3037D5-3EB7-41A6-8020-9537AEB0FC31}" type="parTrans" cxnId="{075C0768-407A-4D72-9CD5-1802C7F25132}">
      <dgm:prSet/>
      <dgm:spPr/>
      <dgm:t>
        <a:bodyPr/>
        <a:lstStyle/>
        <a:p>
          <a:endParaRPr lang="es-CO"/>
        </a:p>
      </dgm:t>
    </dgm:pt>
    <dgm:pt modelId="{BC32D0DB-6FD8-435A-8776-6AF9EAA8CD82}" type="sibTrans" cxnId="{075C0768-407A-4D72-9CD5-1802C7F25132}">
      <dgm:prSet/>
      <dgm:spPr/>
      <dgm:t>
        <a:bodyPr/>
        <a:lstStyle/>
        <a:p>
          <a:endParaRPr lang="es-CO"/>
        </a:p>
      </dgm:t>
    </dgm:pt>
    <dgm:pt modelId="{8611611F-A703-49A6-8096-25FDF5531B44}">
      <dgm:prSet custT="1"/>
      <dgm:spPr/>
      <dgm:t>
        <a:bodyPr/>
        <a:lstStyle/>
        <a:p>
          <a:r>
            <a:rPr lang="es-CO" sz="2400" b="0" i="0" dirty="0"/>
            <a:t>Acceso directo por clave</a:t>
          </a:r>
          <a:endParaRPr lang="es-CO" sz="2400" dirty="0"/>
        </a:p>
      </dgm:t>
    </dgm:pt>
    <dgm:pt modelId="{055534FE-2ACC-40A8-A8D6-5D3EA3F415F4}" type="parTrans" cxnId="{F82ADF20-CEB5-40DE-8AF9-C201D3D21DAB}">
      <dgm:prSet/>
      <dgm:spPr/>
      <dgm:t>
        <a:bodyPr/>
        <a:lstStyle/>
        <a:p>
          <a:endParaRPr lang="es-CO"/>
        </a:p>
      </dgm:t>
    </dgm:pt>
    <dgm:pt modelId="{0FC7FA60-FAC8-42E3-B010-5FF2A1AF4F42}" type="sibTrans" cxnId="{F82ADF20-CEB5-40DE-8AF9-C201D3D21DAB}">
      <dgm:prSet/>
      <dgm:spPr/>
      <dgm:t>
        <a:bodyPr/>
        <a:lstStyle/>
        <a:p>
          <a:endParaRPr lang="es-CO"/>
        </a:p>
      </dgm:t>
    </dgm:pt>
    <dgm:pt modelId="{5BDD6647-CA67-499F-9755-53EEE5F0DB4F}">
      <dgm:prSet custT="1"/>
      <dgm:spPr/>
      <dgm:t>
        <a:bodyPr/>
        <a:lstStyle/>
        <a:p>
          <a:r>
            <a:rPr lang="es-CO" sz="2400" b="0" i="0" dirty="0"/>
            <a:t>Estructuras internas optimizadas</a:t>
          </a:r>
          <a:endParaRPr lang="es-CO" sz="2400" dirty="0"/>
        </a:p>
      </dgm:t>
    </dgm:pt>
    <dgm:pt modelId="{3BBA7B62-5C0F-40E4-A6A6-9A11A4221C07}" type="parTrans" cxnId="{6A519D0E-8F21-4D59-B0CE-D94D11BC19DC}">
      <dgm:prSet/>
      <dgm:spPr/>
      <dgm:t>
        <a:bodyPr/>
        <a:lstStyle/>
        <a:p>
          <a:endParaRPr lang="es-CO"/>
        </a:p>
      </dgm:t>
    </dgm:pt>
    <dgm:pt modelId="{0D0A9030-8400-4D55-B26F-38B1814B43D0}" type="sibTrans" cxnId="{6A519D0E-8F21-4D59-B0CE-D94D11BC19DC}">
      <dgm:prSet/>
      <dgm:spPr/>
      <dgm:t>
        <a:bodyPr/>
        <a:lstStyle/>
        <a:p>
          <a:endParaRPr lang="es-CO"/>
        </a:p>
      </dgm:t>
    </dgm:pt>
    <dgm:pt modelId="{A550388E-8C70-4790-A8A3-AA4BBAB6E7A6}">
      <dgm:prSet custT="1"/>
      <dgm:spPr/>
      <dgm:t>
        <a:bodyPr/>
        <a:lstStyle/>
        <a:p>
          <a:r>
            <a:rPr lang="es-CO" sz="2400" b="0" i="0" dirty="0"/>
            <a:t>Muy buenas para trabajar en memoria (según el motor)</a:t>
          </a:r>
          <a:endParaRPr lang="es-CO" sz="2400" dirty="0"/>
        </a:p>
      </dgm:t>
    </dgm:pt>
    <dgm:pt modelId="{9FDF5520-9986-4359-BAE0-47146E66735D}" type="parTrans" cxnId="{623F1914-BABC-4A4B-9B1F-77C76B1CBAD8}">
      <dgm:prSet/>
      <dgm:spPr/>
      <dgm:t>
        <a:bodyPr/>
        <a:lstStyle/>
        <a:p>
          <a:endParaRPr lang="es-CO"/>
        </a:p>
      </dgm:t>
    </dgm:pt>
    <dgm:pt modelId="{E4725E4E-F38B-4E46-B128-FCB5329B9296}" type="sibTrans" cxnId="{623F1914-BABC-4A4B-9B1F-77C76B1CBAD8}">
      <dgm:prSet/>
      <dgm:spPr/>
      <dgm:t>
        <a:bodyPr/>
        <a:lstStyle/>
        <a:p>
          <a:endParaRPr lang="es-CO"/>
        </a:p>
      </dgm:t>
    </dgm:pt>
    <dgm:pt modelId="{BEA83CF7-73FC-42AB-A7C2-54F5F140927E}">
      <dgm:prSet custT="1"/>
      <dgm:spPr/>
      <dgm:t>
        <a:bodyPr/>
        <a:lstStyle/>
        <a:p>
          <a:r>
            <a:rPr lang="es-CO" sz="2400" b="0" i="0" dirty="0"/>
            <a:t>Escalan bien horizontalmente</a:t>
          </a:r>
          <a:endParaRPr lang="es-CO" sz="2400" dirty="0"/>
        </a:p>
      </dgm:t>
    </dgm:pt>
    <dgm:pt modelId="{652F2DF8-0114-4288-8BD7-0D4C11A61103}" type="parTrans" cxnId="{4B81E118-A305-4501-BDBE-72B81086F83B}">
      <dgm:prSet/>
      <dgm:spPr/>
      <dgm:t>
        <a:bodyPr/>
        <a:lstStyle/>
        <a:p>
          <a:endParaRPr lang="es-CO"/>
        </a:p>
      </dgm:t>
    </dgm:pt>
    <dgm:pt modelId="{5E6D6E8D-0AA4-4705-ACA8-D34DB17FD5F7}" type="sibTrans" cxnId="{4B81E118-A305-4501-BDBE-72B81086F83B}">
      <dgm:prSet/>
      <dgm:spPr/>
      <dgm:t>
        <a:bodyPr/>
        <a:lstStyle/>
        <a:p>
          <a:endParaRPr lang="es-CO"/>
        </a:p>
      </dgm:t>
    </dgm:pt>
    <dgm:pt modelId="{AD5A3E96-D5FA-4FF8-8228-02F34D963019}" type="pres">
      <dgm:prSet presAssocID="{E23F7838-48D7-49CE-AD6A-188ED3F5A5D3}" presName="linear" presStyleCnt="0">
        <dgm:presLayoutVars>
          <dgm:animLvl val="lvl"/>
          <dgm:resizeHandles val="exact"/>
        </dgm:presLayoutVars>
      </dgm:prSet>
      <dgm:spPr/>
    </dgm:pt>
    <dgm:pt modelId="{DED128AD-9A1E-4DDE-9665-8FD801359EC6}" type="pres">
      <dgm:prSet presAssocID="{6EB03A24-D10F-4305-9018-BC2773FAC204}" presName="parentText" presStyleLbl="node1" presStyleIdx="0" presStyleCnt="1">
        <dgm:presLayoutVars>
          <dgm:chMax val="0"/>
          <dgm:bulletEnabled val="1"/>
        </dgm:presLayoutVars>
      </dgm:prSet>
      <dgm:spPr/>
    </dgm:pt>
    <dgm:pt modelId="{68701405-2C4B-4E34-8AD4-656BD4578A02}" type="pres">
      <dgm:prSet presAssocID="{6EB03A24-D10F-4305-9018-BC2773FAC204}" presName="childText" presStyleLbl="revTx" presStyleIdx="0" presStyleCnt="1">
        <dgm:presLayoutVars>
          <dgm:bulletEnabled val="1"/>
        </dgm:presLayoutVars>
      </dgm:prSet>
      <dgm:spPr/>
    </dgm:pt>
  </dgm:ptLst>
  <dgm:cxnLst>
    <dgm:cxn modelId="{6A519D0E-8F21-4D59-B0CE-D94D11BC19DC}" srcId="{6EB03A24-D10F-4305-9018-BC2773FAC204}" destId="{5BDD6647-CA67-499F-9755-53EEE5F0DB4F}" srcOrd="1" destOrd="0" parTransId="{3BBA7B62-5C0F-40E4-A6A6-9A11A4221C07}" sibTransId="{0D0A9030-8400-4D55-B26F-38B1814B43D0}"/>
    <dgm:cxn modelId="{623F1914-BABC-4A4B-9B1F-77C76B1CBAD8}" srcId="{6EB03A24-D10F-4305-9018-BC2773FAC204}" destId="{A550388E-8C70-4790-A8A3-AA4BBAB6E7A6}" srcOrd="2" destOrd="0" parTransId="{9FDF5520-9986-4359-BAE0-47146E66735D}" sibTransId="{E4725E4E-F38B-4E46-B128-FCB5329B9296}"/>
    <dgm:cxn modelId="{4B81E118-A305-4501-BDBE-72B81086F83B}" srcId="{6EB03A24-D10F-4305-9018-BC2773FAC204}" destId="{BEA83CF7-73FC-42AB-A7C2-54F5F140927E}" srcOrd="3" destOrd="0" parTransId="{652F2DF8-0114-4288-8BD7-0D4C11A61103}" sibTransId="{5E6D6E8D-0AA4-4705-ACA8-D34DB17FD5F7}"/>
    <dgm:cxn modelId="{F82ADF20-CEB5-40DE-8AF9-C201D3D21DAB}" srcId="{6EB03A24-D10F-4305-9018-BC2773FAC204}" destId="{8611611F-A703-49A6-8096-25FDF5531B44}" srcOrd="0" destOrd="0" parTransId="{055534FE-2ACC-40A8-A8D6-5D3EA3F415F4}" sibTransId="{0FC7FA60-FAC8-42E3-B010-5FF2A1AF4F42}"/>
    <dgm:cxn modelId="{075C0768-407A-4D72-9CD5-1802C7F25132}" srcId="{E23F7838-48D7-49CE-AD6A-188ED3F5A5D3}" destId="{6EB03A24-D10F-4305-9018-BC2773FAC204}" srcOrd="0" destOrd="0" parTransId="{DB3037D5-3EB7-41A6-8020-9537AEB0FC31}" sibTransId="{BC32D0DB-6FD8-435A-8776-6AF9EAA8CD82}"/>
    <dgm:cxn modelId="{16E50FB9-CB23-4817-ABA1-2258793C4362}" type="presOf" srcId="{6EB03A24-D10F-4305-9018-BC2773FAC204}" destId="{DED128AD-9A1E-4DDE-9665-8FD801359EC6}" srcOrd="0" destOrd="0" presId="urn:microsoft.com/office/officeart/2005/8/layout/vList2"/>
    <dgm:cxn modelId="{D4A1C6C4-3561-4611-8B1D-502792D2AE7C}" type="presOf" srcId="{BEA83CF7-73FC-42AB-A7C2-54F5F140927E}" destId="{68701405-2C4B-4E34-8AD4-656BD4578A02}" srcOrd="0" destOrd="3" presId="urn:microsoft.com/office/officeart/2005/8/layout/vList2"/>
    <dgm:cxn modelId="{A5E378E7-5A2A-47C1-8135-0BDBC1100486}" type="presOf" srcId="{5BDD6647-CA67-499F-9755-53EEE5F0DB4F}" destId="{68701405-2C4B-4E34-8AD4-656BD4578A02}" srcOrd="0" destOrd="1" presId="urn:microsoft.com/office/officeart/2005/8/layout/vList2"/>
    <dgm:cxn modelId="{083DA6E8-4748-4EDF-AAFB-F954CAC252CE}" type="presOf" srcId="{E23F7838-48D7-49CE-AD6A-188ED3F5A5D3}" destId="{AD5A3E96-D5FA-4FF8-8228-02F34D963019}" srcOrd="0" destOrd="0" presId="urn:microsoft.com/office/officeart/2005/8/layout/vList2"/>
    <dgm:cxn modelId="{A15917E9-2B48-4E4F-B05C-D1749A529237}" type="presOf" srcId="{8611611F-A703-49A6-8096-25FDF5531B44}" destId="{68701405-2C4B-4E34-8AD4-656BD4578A02}" srcOrd="0" destOrd="0" presId="urn:microsoft.com/office/officeart/2005/8/layout/vList2"/>
    <dgm:cxn modelId="{6BC74BEC-706A-4AF8-B890-D378CD3689E7}" type="presOf" srcId="{A550388E-8C70-4790-A8A3-AA4BBAB6E7A6}" destId="{68701405-2C4B-4E34-8AD4-656BD4578A02}" srcOrd="0" destOrd="2" presId="urn:microsoft.com/office/officeart/2005/8/layout/vList2"/>
    <dgm:cxn modelId="{EED3B93E-C715-4B18-BE33-BE553ABD58BE}" type="presParOf" srcId="{AD5A3E96-D5FA-4FF8-8228-02F34D963019}" destId="{DED128AD-9A1E-4DDE-9665-8FD801359EC6}" srcOrd="0" destOrd="0" presId="urn:microsoft.com/office/officeart/2005/8/layout/vList2"/>
    <dgm:cxn modelId="{E2EA5BCC-7051-4FC6-B357-39F10CA35E54}" type="presParOf" srcId="{AD5A3E96-D5FA-4FF8-8228-02F34D963019}" destId="{68701405-2C4B-4E34-8AD4-656BD4578A02}" srcOrd="1"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60BBBB9-0CC7-475E-B3A2-32677E82CB2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s-CO"/>
        </a:p>
      </dgm:t>
    </dgm:pt>
    <dgm:pt modelId="{22D721FB-1BA0-47CA-BD59-D5D239DC89F7}">
      <dgm:prSet/>
      <dgm:spPr/>
      <dgm:t>
        <a:bodyPr/>
        <a:lstStyle/>
        <a:p>
          <a:r>
            <a:rPr lang="es-CO" b="1" i="0"/>
            <a:t>Casos de uso ideales</a:t>
          </a:r>
          <a:endParaRPr lang="es-CO"/>
        </a:p>
      </dgm:t>
    </dgm:pt>
    <dgm:pt modelId="{73E6C97D-6F6F-4277-A0EA-16A802A9B673}" type="parTrans" cxnId="{15AD8D6D-2926-4B63-A0CE-A5BBB1D4E379}">
      <dgm:prSet/>
      <dgm:spPr/>
      <dgm:t>
        <a:bodyPr/>
        <a:lstStyle/>
        <a:p>
          <a:endParaRPr lang="es-CO"/>
        </a:p>
      </dgm:t>
    </dgm:pt>
    <dgm:pt modelId="{303E6106-1EC0-4058-A2D5-2007586E961F}" type="sibTrans" cxnId="{15AD8D6D-2926-4B63-A0CE-A5BBB1D4E379}">
      <dgm:prSet/>
      <dgm:spPr/>
      <dgm:t>
        <a:bodyPr/>
        <a:lstStyle/>
        <a:p>
          <a:endParaRPr lang="es-CO"/>
        </a:p>
      </dgm:t>
    </dgm:pt>
    <dgm:pt modelId="{56ABCFEB-906A-4267-B613-AD04BDBE2DDC}">
      <dgm:prSet/>
      <dgm:spPr/>
      <dgm:t>
        <a:bodyPr/>
        <a:lstStyle/>
        <a:p>
          <a:r>
            <a:rPr lang="es-CO" b="1" i="0" dirty="0"/>
            <a:t>Cachés</a:t>
          </a:r>
          <a:endParaRPr lang="es-CO" dirty="0"/>
        </a:p>
      </dgm:t>
    </dgm:pt>
    <dgm:pt modelId="{17C866D3-E666-4F79-9085-1EB7D3E09D73}" type="parTrans" cxnId="{8EF40110-5323-4354-B6D6-B489BA63393B}">
      <dgm:prSet/>
      <dgm:spPr/>
      <dgm:t>
        <a:bodyPr/>
        <a:lstStyle/>
        <a:p>
          <a:endParaRPr lang="es-CO"/>
        </a:p>
      </dgm:t>
    </dgm:pt>
    <dgm:pt modelId="{489C528A-5FB5-4814-B961-8B604B91A0A0}" type="sibTrans" cxnId="{8EF40110-5323-4354-B6D6-B489BA63393B}">
      <dgm:prSet/>
      <dgm:spPr/>
      <dgm:t>
        <a:bodyPr/>
        <a:lstStyle/>
        <a:p>
          <a:endParaRPr lang="es-CO"/>
        </a:p>
      </dgm:t>
    </dgm:pt>
    <dgm:pt modelId="{EBE1BADD-6689-4743-BEFE-C3921014EE61}">
      <dgm:prSet/>
      <dgm:spPr/>
      <dgm:t>
        <a:bodyPr/>
        <a:lstStyle/>
        <a:p>
          <a:r>
            <a:rPr lang="es-CO" b="1" i="0" dirty="0"/>
            <a:t>Sesiones de usuario</a:t>
          </a:r>
          <a:endParaRPr lang="es-CO" dirty="0"/>
        </a:p>
      </dgm:t>
    </dgm:pt>
    <dgm:pt modelId="{C80863DC-2EFE-4D7C-A4E0-B07A1F0DE1BF}" type="parTrans" cxnId="{849C54CE-B24A-4E47-BE14-425C81AEE0A8}">
      <dgm:prSet/>
      <dgm:spPr/>
      <dgm:t>
        <a:bodyPr/>
        <a:lstStyle/>
        <a:p>
          <a:endParaRPr lang="es-CO"/>
        </a:p>
      </dgm:t>
    </dgm:pt>
    <dgm:pt modelId="{AC2053D7-729E-44EE-AC6A-72E131AC4AD4}" type="sibTrans" cxnId="{849C54CE-B24A-4E47-BE14-425C81AEE0A8}">
      <dgm:prSet/>
      <dgm:spPr/>
      <dgm:t>
        <a:bodyPr/>
        <a:lstStyle/>
        <a:p>
          <a:endParaRPr lang="es-CO"/>
        </a:p>
      </dgm:t>
    </dgm:pt>
    <dgm:pt modelId="{D6F28DB0-0B85-445A-B799-7C9C8F5749DF}">
      <dgm:prSet/>
      <dgm:spPr/>
      <dgm:t>
        <a:bodyPr/>
        <a:lstStyle/>
        <a:p>
          <a:r>
            <a:rPr lang="es-CO" b="1" i="0"/>
            <a:t>Carritos de compra</a:t>
          </a:r>
          <a:endParaRPr lang="es-CO"/>
        </a:p>
      </dgm:t>
    </dgm:pt>
    <dgm:pt modelId="{2ECA111C-17AB-4C08-8368-0F6D6BD7B497}" type="parTrans" cxnId="{6D8CBD4A-8158-4665-B479-828BB2FB58E1}">
      <dgm:prSet/>
      <dgm:spPr/>
      <dgm:t>
        <a:bodyPr/>
        <a:lstStyle/>
        <a:p>
          <a:endParaRPr lang="es-CO"/>
        </a:p>
      </dgm:t>
    </dgm:pt>
    <dgm:pt modelId="{D9538505-A3B2-40A1-9A86-EC8058153092}" type="sibTrans" cxnId="{6D8CBD4A-8158-4665-B479-828BB2FB58E1}">
      <dgm:prSet/>
      <dgm:spPr/>
      <dgm:t>
        <a:bodyPr/>
        <a:lstStyle/>
        <a:p>
          <a:endParaRPr lang="es-CO"/>
        </a:p>
      </dgm:t>
    </dgm:pt>
    <dgm:pt modelId="{A19013D2-A077-48E8-9956-D26DD317E891}">
      <dgm:prSet/>
      <dgm:spPr/>
      <dgm:t>
        <a:bodyPr/>
        <a:lstStyle/>
        <a:p>
          <a:r>
            <a:rPr lang="es-CO" b="1" i="0" dirty="0" err="1"/>
            <a:t>Feature</a:t>
          </a:r>
          <a:r>
            <a:rPr lang="es-CO" b="1" i="0" dirty="0"/>
            <a:t> </a:t>
          </a:r>
          <a:r>
            <a:rPr lang="es-CO" b="1" i="0" dirty="0" err="1"/>
            <a:t>stores</a:t>
          </a:r>
          <a:r>
            <a:rPr lang="es-CO" b="1" i="0" dirty="0"/>
            <a:t> online</a:t>
          </a:r>
          <a:r>
            <a:rPr lang="es-CO" b="0" i="0" dirty="0"/>
            <a:t> (valores </a:t>
          </a:r>
          <a:r>
            <a:rPr lang="es-CO" b="0" i="0" dirty="0" err="1"/>
            <a:t>precalculados</a:t>
          </a:r>
          <a:r>
            <a:rPr lang="es-CO" b="0" i="0" dirty="0"/>
            <a:t>)</a:t>
          </a:r>
          <a:endParaRPr lang="es-CO" dirty="0"/>
        </a:p>
      </dgm:t>
    </dgm:pt>
    <dgm:pt modelId="{B78163E9-09C7-4006-A7FC-E0FAA453A124}" type="parTrans" cxnId="{62DE61F6-CB4B-4535-80A3-6A521EE7329C}">
      <dgm:prSet/>
      <dgm:spPr/>
      <dgm:t>
        <a:bodyPr/>
        <a:lstStyle/>
        <a:p>
          <a:endParaRPr lang="es-CO"/>
        </a:p>
      </dgm:t>
    </dgm:pt>
    <dgm:pt modelId="{4DEC3708-7C33-4009-AF6B-CE77B09A6077}" type="sibTrans" cxnId="{62DE61F6-CB4B-4535-80A3-6A521EE7329C}">
      <dgm:prSet/>
      <dgm:spPr/>
      <dgm:t>
        <a:bodyPr/>
        <a:lstStyle/>
        <a:p>
          <a:endParaRPr lang="es-CO"/>
        </a:p>
      </dgm:t>
    </dgm:pt>
    <dgm:pt modelId="{B33D98C3-347E-412C-AB11-F59A1732B951}">
      <dgm:prSet/>
      <dgm:spPr/>
      <dgm:t>
        <a:bodyPr/>
        <a:lstStyle/>
        <a:p>
          <a:r>
            <a:rPr lang="es-CO" b="1" i="0" dirty="0"/>
            <a:t>Contadores y métricas rápidas</a:t>
          </a:r>
          <a:endParaRPr lang="es-CO" dirty="0"/>
        </a:p>
      </dgm:t>
    </dgm:pt>
    <dgm:pt modelId="{3B19DD5E-7006-4871-A865-922B4A468386}" type="parTrans" cxnId="{B438DF81-27F0-415C-AE73-C9D9EDEDE3DE}">
      <dgm:prSet/>
      <dgm:spPr/>
      <dgm:t>
        <a:bodyPr/>
        <a:lstStyle/>
        <a:p>
          <a:endParaRPr lang="es-CO"/>
        </a:p>
      </dgm:t>
    </dgm:pt>
    <dgm:pt modelId="{56311927-43C7-41E9-B75E-9C7FE6783F05}" type="sibTrans" cxnId="{B438DF81-27F0-415C-AE73-C9D9EDEDE3DE}">
      <dgm:prSet/>
      <dgm:spPr/>
      <dgm:t>
        <a:bodyPr/>
        <a:lstStyle/>
        <a:p>
          <a:endParaRPr lang="es-CO"/>
        </a:p>
      </dgm:t>
    </dgm:pt>
    <dgm:pt modelId="{A0A2AE97-229E-46F8-A9E2-C9323C223F61}">
      <dgm:prSet/>
      <dgm:spPr/>
      <dgm:t>
        <a:bodyPr/>
        <a:lstStyle/>
        <a:p>
          <a:r>
            <a:rPr lang="es-CO" b="1" i="0" dirty="0"/>
            <a:t>Configuraciones y </a:t>
          </a:r>
          <a:r>
            <a:rPr lang="es-CO" b="1" i="0" dirty="0" err="1"/>
            <a:t>flags</a:t>
          </a:r>
          <a:r>
            <a:rPr lang="es-CO" b="1" i="0" dirty="0"/>
            <a:t> de aplicación</a:t>
          </a:r>
          <a:endParaRPr lang="es-CO" dirty="0"/>
        </a:p>
      </dgm:t>
    </dgm:pt>
    <dgm:pt modelId="{F0003E42-40B7-4F1B-B485-A77257103D30}" type="parTrans" cxnId="{922AFC62-6814-4F04-B8D5-F0B68D5E3F4C}">
      <dgm:prSet/>
      <dgm:spPr/>
      <dgm:t>
        <a:bodyPr/>
        <a:lstStyle/>
        <a:p>
          <a:endParaRPr lang="es-CO"/>
        </a:p>
      </dgm:t>
    </dgm:pt>
    <dgm:pt modelId="{915A972E-9B60-47D5-9B7D-915BF4DFA32C}" type="sibTrans" cxnId="{922AFC62-6814-4F04-B8D5-F0B68D5E3F4C}">
      <dgm:prSet/>
      <dgm:spPr/>
      <dgm:t>
        <a:bodyPr/>
        <a:lstStyle/>
        <a:p>
          <a:endParaRPr lang="es-CO"/>
        </a:p>
      </dgm:t>
    </dgm:pt>
    <dgm:pt modelId="{53143104-DC2A-4B01-BB99-D5A800503B54}" type="pres">
      <dgm:prSet presAssocID="{A60BBBB9-0CC7-475E-B3A2-32677E82CB2B}" presName="linear" presStyleCnt="0">
        <dgm:presLayoutVars>
          <dgm:animLvl val="lvl"/>
          <dgm:resizeHandles val="exact"/>
        </dgm:presLayoutVars>
      </dgm:prSet>
      <dgm:spPr/>
    </dgm:pt>
    <dgm:pt modelId="{FEAC95DA-5EBF-4535-A194-11ECB1F585DF}" type="pres">
      <dgm:prSet presAssocID="{22D721FB-1BA0-47CA-BD59-D5D239DC89F7}" presName="parentText" presStyleLbl="node1" presStyleIdx="0" presStyleCnt="1">
        <dgm:presLayoutVars>
          <dgm:chMax val="0"/>
          <dgm:bulletEnabled val="1"/>
        </dgm:presLayoutVars>
      </dgm:prSet>
      <dgm:spPr/>
    </dgm:pt>
    <dgm:pt modelId="{48C8685C-5B57-4533-927F-20DEFC1DCE86}" type="pres">
      <dgm:prSet presAssocID="{22D721FB-1BA0-47CA-BD59-D5D239DC89F7}" presName="childText" presStyleLbl="revTx" presStyleIdx="0" presStyleCnt="1">
        <dgm:presLayoutVars>
          <dgm:bulletEnabled val="1"/>
        </dgm:presLayoutVars>
      </dgm:prSet>
      <dgm:spPr/>
    </dgm:pt>
  </dgm:ptLst>
  <dgm:cxnLst>
    <dgm:cxn modelId="{916CD103-E5AF-4F1A-AC42-60307586A548}" type="presOf" srcId="{56ABCFEB-906A-4267-B613-AD04BDBE2DDC}" destId="{48C8685C-5B57-4533-927F-20DEFC1DCE86}" srcOrd="0" destOrd="0" presId="urn:microsoft.com/office/officeart/2005/8/layout/vList2"/>
    <dgm:cxn modelId="{F5C12A0D-8B7E-4699-9D62-E2A6D7B66E97}" type="presOf" srcId="{A60BBBB9-0CC7-475E-B3A2-32677E82CB2B}" destId="{53143104-DC2A-4B01-BB99-D5A800503B54}" srcOrd="0" destOrd="0" presId="urn:microsoft.com/office/officeart/2005/8/layout/vList2"/>
    <dgm:cxn modelId="{8EF40110-5323-4354-B6D6-B489BA63393B}" srcId="{22D721FB-1BA0-47CA-BD59-D5D239DC89F7}" destId="{56ABCFEB-906A-4267-B613-AD04BDBE2DDC}" srcOrd="0" destOrd="0" parTransId="{17C866D3-E666-4F79-9085-1EB7D3E09D73}" sibTransId="{489C528A-5FB5-4814-B961-8B604B91A0A0}"/>
    <dgm:cxn modelId="{922AFC62-6814-4F04-B8D5-F0B68D5E3F4C}" srcId="{22D721FB-1BA0-47CA-BD59-D5D239DC89F7}" destId="{A0A2AE97-229E-46F8-A9E2-C9323C223F61}" srcOrd="5" destOrd="0" parTransId="{F0003E42-40B7-4F1B-B485-A77257103D30}" sibTransId="{915A972E-9B60-47D5-9B7D-915BF4DFA32C}"/>
    <dgm:cxn modelId="{97DA0947-7EB8-455B-AFD0-98C76E125E73}" type="presOf" srcId="{22D721FB-1BA0-47CA-BD59-D5D239DC89F7}" destId="{FEAC95DA-5EBF-4535-A194-11ECB1F585DF}" srcOrd="0" destOrd="0" presId="urn:microsoft.com/office/officeart/2005/8/layout/vList2"/>
    <dgm:cxn modelId="{6D8CBD4A-8158-4665-B479-828BB2FB58E1}" srcId="{22D721FB-1BA0-47CA-BD59-D5D239DC89F7}" destId="{D6F28DB0-0B85-445A-B799-7C9C8F5749DF}" srcOrd="2" destOrd="0" parTransId="{2ECA111C-17AB-4C08-8368-0F6D6BD7B497}" sibTransId="{D9538505-A3B2-40A1-9A86-EC8058153092}"/>
    <dgm:cxn modelId="{15AD8D6D-2926-4B63-A0CE-A5BBB1D4E379}" srcId="{A60BBBB9-0CC7-475E-B3A2-32677E82CB2B}" destId="{22D721FB-1BA0-47CA-BD59-D5D239DC89F7}" srcOrd="0" destOrd="0" parTransId="{73E6C97D-6F6F-4277-A0EA-16A802A9B673}" sibTransId="{303E6106-1EC0-4058-A2D5-2007586E961F}"/>
    <dgm:cxn modelId="{B1AAE65A-407C-467B-BF1C-9560C43FB2AE}" type="presOf" srcId="{EBE1BADD-6689-4743-BEFE-C3921014EE61}" destId="{48C8685C-5B57-4533-927F-20DEFC1DCE86}" srcOrd="0" destOrd="1" presId="urn:microsoft.com/office/officeart/2005/8/layout/vList2"/>
    <dgm:cxn modelId="{B438DF81-27F0-415C-AE73-C9D9EDEDE3DE}" srcId="{22D721FB-1BA0-47CA-BD59-D5D239DC89F7}" destId="{B33D98C3-347E-412C-AB11-F59A1732B951}" srcOrd="4" destOrd="0" parTransId="{3B19DD5E-7006-4871-A865-922B4A468386}" sibTransId="{56311927-43C7-41E9-B75E-9C7FE6783F05}"/>
    <dgm:cxn modelId="{C8B21983-0554-47B4-9FFE-FE0EDFF6B323}" type="presOf" srcId="{A0A2AE97-229E-46F8-A9E2-C9323C223F61}" destId="{48C8685C-5B57-4533-927F-20DEFC1DCE86}" srcOrd="0" destOrd="5" presId="urn:microsoft.com/office/officeart/2005/8/layout/vList2"/>
    <dgm:cxn modelId="{C3C29395-3992-495A-838A-18237AD64240}" type="presOf" srcId="{D6F28DB0-0B85-445A-B799-7C9C8F5749DF}" destId="{48C8685C-5B57-4533-927F-20DEFC1DCE86}" srcOrd="0" destOrd="2" presId="urn:microsoft.com/office/officeart/2005/8/layout/vList2"/>
    <dgm:cxn modelId="{849C54CE-B24A-4E47-BE14-425C81AEE0A8}" srcId="{22D721FB-1BA0-47CA-BD59-D5D239DC89F7}" destId="{EBE1BADD-6689-4743-BEFE-C3921014EE61}" srcOrd="1" destOrd="0" parTransId="{C80863DC-2EFE-4D7C-A4E0-B07A1F0DE1BF}" sibTransId="{AC2053D7-729E-44EE-AC6A-72E131AC4AD4}"/>
    <dgm:cxn modelId="{B2E0C6ED-8EE5-4229-97E4-6B7BE4609920}" type="presOf" srcId="{B33D98C3-347E-412C-AB11-F59A1732B951}" destId="{48C8685C-5B57-4533-927F-20DEFC1DCE86}" srcOrd="0" destOrd="4" presId="urn:microsoft.com/office/officeart/2005/8/layout/vList2"/>
    <dgm:cxn modelId="{FB29EAF3-0F3E-46EF-8DB6-4BB704EAE26C}" type="presOf" srcId="{A19013D2-A077-48E8-9956-D26DD317E891}" destId="{48C8685C-5B57-4533-927F-20DEFC1DCE86}" srcOrd="0" destOrd="3" presId="urn:microsoft.com/office/officeart/2005/8/layout/vList2"/>
    <dgm:cxn modelId="{62DE61F6-CB4B-4535-80A3-6A521EE7329C}" srcId="{22D721FB-1BA0-47CA-BD59-D5D239DC89F7}" destId="{A19013D2-A077-48E8-9956-D26DD317E891}" srcOrd="3" destOrd="0" parTransId="{B78163E9-09C7-4006-A7FC-E0FAA453A124}" sibTransId="{4DEC3708-7C33-4009-AF6B-CE77B09A6077}"/>
    <dgm:cxn modelId="{6362A1E6-81B7-432A-B8E3-17CCB707D4B8}" type="presParOf" srcId="{53143104-DC2A-4B01-BB99-D5A800503B54}" destId="{FEAC95DA-5EBF-4535-A194-11ECB1F585DF}" srcOrd="0" destOrd="0" presId="urn:microsoft.com/office/officeart/2005/8/layout/vList2"/>
    <dgm:cxn modelId="{BF99466F-A4FB-4C2B-A22A-BC4567125E3D}" type="presParOf" srcId="{53143104-DC2A-4B01-BB99-D5A800503B54}" destId="{48C8685C-5B57-4533-927F-20DEFC1DCE86}" srcOrd="1" destOrd="0" presId="urn:microsoft.com/office/officeart/2005/8/layout/vList2"/>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E9A19C-150C-4E65-AE89-FF830F1A5D2F}">
      <dsp:nvSpPr>
        <dsp:cNvPr id="0" name=""/>
        <dsp:cNvSpPr/>
      </dsp:nvSpPr>
      <dsp:spPr>
        <a:xfrm>
          <a:off x="0" y="83905"/>
          <a:ext cx="14159058" cy="1474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s-ES" sz="2800" b="1" i="0" kern="1200"/>
            <a:t>Volumen y Variedad: </a:t>
          </a:r>
          <a:r>
            <a:rPr lang="es-ES" sz="2800" b="0" i="0" kern="1200"/>
            <a:t>Hoy en día, los desarrolladores trabajan con aplicaciones que crean volúmenes masivos de datos nuevos, estructurados, semiestructurados, no estructurados y polimórficos que cambian rápidamente. Piense en Netflix, Amazon, etc.</a:t>
          </a:r>
          <a:endParaRPr lang="es-CO" sz="2800" kern="1200"/>
        </a:p>
      </dsp:txBody>
      <dsp:txXfrm>
        <a:off x="71965" y="155870"/>
        <a:ext cx="14015128" cy="1330270"/>
      </dsp:txXfrm>
    </dsp:sp>
    <dsp:sp modelId="{66C99FE3-FC8C-42C5-A0C5-F0B57D4D2485}">
      <dsp:nvSpPr>
        <dsp:cNvPr id="0" name=""/>
        <dsp:cNvSpPr/>
      </dsp:nvSpPr>
      <dsp:spPr>
        <a:xfrm>
          <a:off x="0" y="1638745"/>
          <a:ext cx="14159058" cy="1474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s-ES" sz="2800" b="1" i="0" kern="1200"/>
            <a:t>Flexibilidad: </a:t>
          </a:r>
          <a:r>
            <a:rPr lang="es-ES" sz="2800" b="0" i="0" kern="1200"/>
            <a:t>El ciclo de desarrollo en cascada de 12 a 18 meses ha quedado atrás. Ahora, equipos pequeños trabajan en sprints ágiles, iterando rápidamente y enviando código cada una o dos semanas, algunos incluso varias veces al día.</a:t>
          </a:r>
          <a:endParaRPr lang="es-CO" sz="2800" kern="1200"/>
        </a:p>
      </dsp:txBody>
      <dsp:txXfrm>
        <a:off x="71965" y="1710710"/>
        <a:ext cx="14015128" cy="1330270"/>
      </dsp:txXfrm>
    </dsp:sp>
    <dsp:sp modelId="{BA639A49-184A-46D1-BAB7-411E156BC17D}">
      <dsp:nvSpPr>
        <dsp:cNvPr id="0" name=""/>
        <dsp:cNvSpPr/>
      </dsp:nvSpPr>
      <dsp:spPr>
        <a:xfrm>
          <a:off x="0" y="3193585"/>
          <a:ext cx="14159058" cy="1474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s-ES" sz="2800" b="1" i="0" kern="1200"/>
            <a:t>Disponibilidad: </a:t>
          </a:r>
          <a:r>
            <a:rPr lang="es-ES" sz="2800" b="0" i="0" kern="1200"/>
            <a:t>Las aplicaciones que antes servían a un público finito ahora se ofrecen como servicios que deben estar siempre activos, accesibles desde diversos dispositivos y escalables globalmente a millones de usuarios.</a:t>
          </a:r>
          <a:endParaRPr lang="es-CO" sz="2800" kern="1200"/>
        </a:p>
      </dsp:txBody>
      <dsp:txXfrm>
        <a:off x="71965" y="3265550"/>
        <a:ext cx="14015128" cy="1330270"/>
      </dsp:txXfrm>
    </dsp:sp>
    <dsp:sp modelId="{4F23BA06-F91D-46CB-9D1E-41C19AABF13E}">
      <dsp:nvSpPr>
        <dsp:cNvPr id="0" name=""/>
        <dsp:cNvSpPr/>
      </dsp:nvSpPr>
      <dsp:spPr>
        <a:xfrm>
          <a:off x="0" y="4748426"/>
          <a:ext cx="14159058" cy="1474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s-ES" sz="2800" b="1" i="0" kern="1200"/>
            <a:t>Nube: </a:t>
          </a:r>
          <a:r>
            <a:rPr lang="es-ES" sz="2800" b="0" i="0" kern="1200"/>
            <a:t>Las organizaciones ahora están recurriendo a arquitecturas escalables que utilizan software de código abierto, servidores básicos y computación en la nube en lugar de grandes servidores monolíticos e infraestructura de almacenamiento.</a:t>
          </a:r>
          <a:endParaRPr lang="es-CO" sz="2800" kern="1200"/>
        </a:p>
      </dsp:txBody>
      <dsp:txXfrm>
        <a:off x="71965" y="4820391"/>
        <a:ext cx="14015128" cy="13302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F8A59C-7AF9-4C4C-9A8F-AE0D1DBD92CE}">
      <dsp:nvSpPr>
        <dsp:cNvPr id="0" name=""/>
        <dsp:cNvSpPr/>
      </dsp:nvSpPr>
      <dsp:spPr>
        <a:xfrm>
          <a:off x="4555821" y="1021842"/>
          <a:ext cx="8084535" cy="8084535"/>
        </a:xfrm>
        <a:prstGeom prst="blockArc">
          <a:avLst>
            <a:gd name="adj1" fmla="val 13114286"/>
            <a:gd name="adj2" fmla="val 16200000"/>
            <a:gd name="adj3" fmla="val 39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B90D7F1-09E0-4D50-842E-EFA3B90F32B2}">
      <dsp:nvSpPr>
        <dsp:cNvPr id="0" name=""/>
        <dsp:cNvSpPr/>
      </dsp:nvSpPr>
      <dsp:spPr>
        <a:xfrm>
          <a:off x="4555821" y="1021842"/>
          <a:ext cx="8084535" cy="8084535"/>
        </a:xfrm>
        <a:prstGeom prst="blockArc">
          <a:avLst>
            <a:gd name="adj1" fmla="val 10028571"/>
            <a:gd name="adj2" fmla="val 13114286"/>
            <a:gd name="adj3" fmla="val 39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48080A-FE13-4745-BA9E-C7F34913DDA1}">
      <dsp:nvSpPr>
        <dsp:cNvPr id="0" name=""/>
        <dsp:cNvSpPr/>
      </dsp:nvSpPr>
      <dsp:spPr>
        <a:xfrm>
          <a:off x="4555821" y="1021842"/>
          <a:ext cx="8084535" cy="8084535"/>
        </a:xfrm>
        <a:prstGeom prst="blockArc">
          <a:avLst>
            <a:gd name="adj1" fmla="val 6942857"/>
            <a:gd name="adj2" fmla="val 10028571"/>
            <a:gd name="adj3" fmla="val 39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CD487E3-8177-4C7A-8A65-C86B43FD20BB}">
      <dsp:nvSpPr>
        <dsp:cNvPr id="0" name=""/>
        <dsp:cNvSpPr/>
      </dsp:nvSpPr>
      <dsp:spPr>
        <a:xfrm>
          <a:off x="4555821" y="1021842"/>
          <a:ext cx="8084535" cy="8084535"/>
        </a:xfrm>
        <a:prstGeom prst="blockArc">
          <a:avLst>
            <a:gd name="adj1" fmla="val 3857143"/>
            <a:gd name="adj2" fmla="val 6942857"/>
            <a:gd name="adj3" fmla="val 39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99407CF-08C7-4A5E-BF83-FFF5F367063B}">
      <dsp:nvSpPr>
        <dsp:cNvPr id="0" name=""/>
        <dsp:cNvSpPr/>
      </dsp:nvSpPr>
      <dsp:spPr>
        <a:xfrm>
          <a:off x="4555821" y="1021842"/>
          <a:ext cx="8084535" cy="8084535"/>
        </a:xfrm>
        <a:prstGeom prst="blockArc">
          <a:avLst>
            <a:gd name="adj1" fmla="val 771429"/>
            <a:gd name="adj2" fmla="val 3857143"/>
            <a:gd name="adj3" fmla="val 39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5E283AB-6C64-42EE-A578-948DBD5A97FE}">
      <dsp:nvSpPr>
        <dsp:cNvPr id="0" name=""/>
        <dsp:cNvSpPr/>
      </dsp:nvSpPr>
      <dsp:spPr>
        <a:xfrm>
          <a:off x="4555821" y="1021842"/>
          <a:ext cx="8084535" cy="8084535"/>
        </a:xfrm>
        <a:prstGeom prst="blockArc">
          <a:avLst>
            <a:gd name="adj1" fmla="val 19285714"/>
            <a:gd name="adj2" fmla="val 771429"/>
            <a:gd name="adj3" fmla="val 39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B025F80-29B2-497B-9645-EF3E185D1157}">
      <dsp:nvSpPr>
        <dsp:cNvPr id="0" name=""/>
        <dsp:cNvSpPr/>
      </dsp:nvSpPr>
      <dsp:spPr>
        <a:xfrm>
          <a:off x="4555821" y="1021842"/>
          <a:ext cx="8084535" cy="8084535"/>
        </a:xfrm>
        <a:prstGeom prst="blockArc">
          <a:avLst>
            <a:gd name="adj1" fmla="val 16200000"/>
            <a:gd name="adj2" fmla="val 19285714"/>
            <a:gd name="adj3" fmla="val 39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B6EF370-9128-432F-A73F-A99A851DE691}">
      <dsp:nvSpPr>
        <dsp:cNvPr id="0" name=""/>
        <dsp:cNvSpPr/>
      </dsp:nvSpPr>
      <dsp:spPr>
        <a:xfrm>
          <a:off x="7027930" y="3493951"/>
          <a:ext cx="3140317" cy="314031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610" tIns="54610" rIns="54610" bIns="54610" numCol="1" spcCol="1270" anchor="ctr" anchorCtr="0">
          <a:noAutofit/>
        </a:bodyPr>
        <a:lstStyle/>
        <a:p>
          <a:pPr marL="0" lvl="0" indent="0" algn="ctr" defTabSz="1911350">
            <a:lnSpc>
              <a:spcPct val="90000"/>
            </a:lnSpc>
            <a:spcBef>
              <a:spcPct val="0"/>
            </a:spcBef>
            <a:spcAft>
              <a:spcPct val="35000"/>
            </a:spcAft>
            <a:buNone/>
          </a:pPr>
          <a:r>
            <a:rPr lang="es-ES" sz="4300" b="0" i="0" kern="1200"/>
            <a:t>¿Por que NoSQL?</a:t>
          </a:r>
          <a:endParaRPr lang="es-CO" sz="4300" kern="1200"/>
        </a:p>
      </dsp:txBody>
      <dsp:txXfrm>
        <a:off x="7487819" y="3953840"/>
        <a:ext cx="2220539" cy="2220539"/>
      </dsp:txXfrm>
    </dsp:sp>
    <dsp:sp modelId="{1C6DAFDD-BFE8-41A5-A369-48D709A27B8A}">
      <dsp:nvSpPr>
        <dsp:cNvPr id="0" name=""/>
        <dsp:cNvSpPr/>
      </dsp:nvSpPr>
      <dsp:spPr>
        <a:xfrm>
          <a:off x="7498978" y="1867"/>
          <a:ext cx="2198222" cy="219822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s-ES" sz="1900" b="0" i="0" kern="1200"/>
            <a:t>Fácil escalabilidad</a:t>
          </a:r>
          <a:endParaRPr lang="es-CO" sz="1900" kern="1200"/>
        </a:p>
      </dsp:txBody>
      <dsp:txXfrm>
        <a:off x="7820900" y="323789"/>
        <a:ext cx="1554378" cy="1554378"/>
      </dsp:txXfrm>
    </dsp:sp>
    <dsp:sp modelId="{458443AF-A114-4DF1-B832-64FF80205E72}">
      <dsp:nvSpPr>
        <dsp:cNvPr id="0" name=""/>
        <dsp:cNvSpPr/>
      </dsp:nvSpPr>
      <dsp:spPr>
        <a:xfrm>
          <a:off x="10597479" y="1494027"/>
          <a:ext cx="2198222" cy="219822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s-ES" sz="1600" b="0" i="0" kern="1200" dirty="0"/>
            <a:t>Maneja datos no estructurados, desordenados e impredecibles</a:t>
          </a:r>
          <a:endParaRPr lang="es-CO" sz="1600" kern="1200" dirty="0"/>
        </a:p>
      </dsp:txBody>
      <dsp:txXfrm>
        <a:off x="10919401" y="1815949"/>
        <a:ext cx="1554378" cy="1554378"/>
      </dsp:txXfrm>
    </dsp:sp>
    <dsp:sp modelId="{BCD32CA4-E18E-4CDE-97E1-2A8738E37A84}">
      <dsp:nvSpPr>
        <dsp:cNvPr id="0" name=""/>
        <dsp:cNvSpPr/>
      </dsp:nvSpPr>
      <dsp:spPr>
        <a:xfrm>
          <a:off x="11362746" y="4846879"/>
          <a:ext cx="2198222" cy="219822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s-ES" sz="1900" b="0" i="0" kern="1200"/>
            <a:t>Alto rendimiento</a:t>
          </a:r>
          <a:endParaRPr lang="es-CO" sz="1900" kern="1200"/>
        </a:p>
      </dsp:txBody>
      <dsp:txXfrm>
        <a:off x="11684668" y="5168801"/>
        <a:ext cx="1554378" cy="1554378"/>
      </dsp:txXfrm>
    </dsp:sp>
    <dsp:sp modelId="{B0955A0D-199E-4C80-8E38-5C8990605766}">
      <dsp:nvSpPr>
        <dsp:cNvPr id="0" name=""/>
        <dsp:cNvSpPr/>
      </dsp:nvSpPr>
      <dsp:spPr>
        <a:xfrm>
          <a:off x="9218516" y="7535657"/>
          <a:ext cx="2198222" cy="219822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s-ES" sz="1900" b="0" i="0" kern="1200"/>
            <a:t>Flexibilidad</a:t>
          </a:r>
          <a:endParaRPr lang="es-CO" sz="1900" kern="1200"/>
        </a:p>
      </dsp:txBody>
      <dsp:txXfrm>
        <a:off x="9540438" y="7857579"/>
        <a:ext cx="1554378" cy="1554378"/>
      </dsp:txXfrm>
    </dsp:sp>
    <dsp:sp modelId="{1318F900-8F7E-4EFD-8DFD-5DCDEBBFB355}">
      <dsp:nvSpPr>
        <dsp:cNvPr id="0" name=""/>
        <dsp:cNvSpPr/>
      </dsp:nvSpPr>
      <dsp:spPr>
        <a:xfrm>
          <a:off x="5779439" y="7535657"/>
          <a:ext cx="2198222" cy="219822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s-ES" sz="1900" b="0" i="0" kern="1200"/>
            <a:t>Costo</a:t>
          </a:r>
          <a:endParaRPr lang="es-CO" sz="1900" kern="1200"/>
        </a:p>
      </dsp:txBody>
      <dsp:txXfrm>
        <a:off x="6101361" y="7857579"/>
        <a:ext cx="1554378" cy="1554378"/>
      </dsp:txXfrm>
    </dsp:sp>
    <dsp:sp modelId="{D8F035BB-B5AB-4D48-8D06-7AC6FF47D463}">
      <dsp:nvSpPr>
        <dsp:cNvPr id="0" name=""/>
        <dsp:cNvSpPr/>
      </dsp:nvSpPr>
      <dsp:spPr>
        <a:xfrm>
          <a:off x="3635210" y="4846879"/>
          <a:ext cx="2198222" cy="219822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s-ES" sz="1900" b="0" i="0" kern="1200" dirty="0"/>
            <a:t>Lenguaje de consulta enriquecido</a:t>
          </a:r>
          <a:endParaRPr lang="es-CO" sz="1900" kern="1200" dirty="0"/>
        </a:p>
      </dsp:txBody>
      <dsp:txXfrm>
        <a:off x="3957132" y="5168801"/>
        <a:ext cx="1554378" cy="1554378"/>
      </dsp:txXfrm>
    </dsp:sp>
    <dsp:sp modelId="{CB8A3046-0314-4E89-B9A7-2DF47DCD885C}">
      <dsp:nvSpPr>
        <dsp:cNvPr id="0" name=""/>
        <dsp:cNvSpPr/>
      </dsp:nvSpPr>
      <dsp:spPr>
        <a:xfrm>
          <a:off x="4400477" y="1494027"/>
          <a:ext cx="2198222" cy="219822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s-ES" sz="1900" b="0" i="0" kern="1200"/>
            <a:t>Alta Disponibilidad</a:t>
          </a:r>
          <a:endParaRPr lang="es-CO" sz="1900" kern="1200"/>
        </a:p>
      </dsp:txBody>
      <dsp:txXfrm>
        <a:off x="4722399" y="1815949"/>
        <a:ext cx="1554378" cy="15543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7BBCA0-1524-4A60-9C2E-9DC5955DCB24}">
      <dsp:nvSpPr>
        <dsp:cNvPr id="0" name=""/>
        <dsp:cNvSpPr/>
      </dsp:nvSpPr>
      <dsp:spPr>
        <a:xfrm>
          <a:off x="4080167" y="2826717"/>
          <a:ext cx="2456262" cy="12281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s-ES" sz="2100" b="0" i="0" kern="1200"/>
            <a:t>NoSQL</a:t>
          </a:r>
          <a:endParaRPr lang="es-CO" sz="2100" kern="1200"/>
        </a:p>
      </dsp:txBody>
      <dsp:txXfrm>
        <a:off x="4116138" y="2862688"/>
        <a:ext cx="2384320" cy="1156189"/>
      </dsp:txXfrm>
    </dsp:sp>
    <dsp:sp modelId="{0BB5CD93-9A42-4B7F-B8C9-6092A85BC29E}">
      <dsp:nvSpPr>
        <dsp:cNvPr id="0" name=""/>
        <dsp:cNvSpPr/>
      </dsp:nvSpPr>
      <dsp:spPr>
        <a:xfrm rot="17350740">
          <a:off x="5532335" y="2012370"/>
          <a:ext cx="2990694" cy="32124"/>
        </a:xfrm>
        <a:custGeom>
          <a:avLst/>
          <a:gdLst/>
          <a:ahLst/>
          <a:cxnLst/>
          <a:rect l="0" t="0" r="0" b="0"/>
          <a:pathLst>
            <a:path>
              <a:moveTo>
                <a:pt x="0" y="16062"/>
              </a:moveTo>
              <a:lnTo>
                <a:pt x="2990694" y="160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s-CO" sz="1100" kern="1200"/>
        </a:p>
      </dsp:txBody>
      <dsp:txXfrm>
        <a:off x="6952915" y="1953665"/>
        <a:ext cx="149534" cy="149534"/>
      </dsp:txXfrm>
    </dsp:sp>
    <dsp:sp modelId="{B5B5A6D0-566D-437D-8FD4-8200301A9F6E}">
      <dsp:nvSpPr>
        <dsp:cNvPr id="0" name=""/>
        <dsp:cNvSpPr/>
      </dsp:nvSpPr>
      <dsp:spPr>
        <a:xfrm>
          <a:off x="7518934" y="2016"/>
          <a:ext cx="2456262" cy="12281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s-ES" sz="2100" b="0" i="0" kern="1200"/>
            <a:t>Sistemas de almacenamiento de datos no relacionales</a:t>
          </a:r>
          <a:endParaRPr lang="es-CO" sz="2100" kern="1200"/>
        </a:p>
      </dsp:txBody>
      <dsp:txXfrm>
        <a:off x="7554905" y="37987"/>
        <a:ext cx="2384320" cy="1156189"/>
      </dsp:txXfrm>
    </dsp:sp>
    <dsp:sp modelId="{6D9FCF23-118A-4EE1-AD71-07CFB3E66493}">
      <dsp:nvSpPr>
        <dsp:cNvPr id="0" name=""/>
        <dsp:cNvSpPr/>
      </dsp:nvSpPr>
      <dsp:spPr>
        <a:xfrm rot="18289469">
          <a:off x="6167442" y="2718546"/>
          <a:ext cx="1720479" cy="32124"/>
        </a:xfrm>
        <a:custGeom>
          <a:avLst/>
          <a:gdLst/>
          <a:ahLst/>
          <a:cxnLst/>
          <a:rect l="0" t="0" r="0" b="0"/>
          <a:pathLst>
            <a:path>
              <a:moveTo>
                <a:pt x="0" y="16062"/>
              </a:moveTo>
              <a:lnTo>
                <a:pt x="1720479" y="160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s-CO" sz="600" kern="1200"/>
        </a:p>
      </dsp:txBody>
      <dsp:txXfrm>
        <a:off x="6984670" y="2691596"/>
        <a:ext cx="86023" cy="86023"/>
      </dsp:txXfrm>
    </dsp:sp>
    <dsp:sp modelId="{F3389DF5-4E0C-4C53-9353-4286C4B9AEF5}">
      <dsp:nvSpPr>
        <dsp:cNvPr id="0" name=""/>
        <dsp:cNvSpPr/>
      </dsp:nvSpPr>
      <dsp:spPr>
        <a:xfrm>
          <a:off x="7518934" y="1414366"/>
          <a:ext cx="2456262" cy="12281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s-ES" sz="2100" b="0" i="0" kern="1200"/>
            <a:t>Sin esquema de tabla fijo</a:t>
          </a:r>
          <a:endParaRPr lang="es-CO" sz="2100" kern="1200"/>
        </a:p>
      </dsp:txBody>
      <dsp:txXfrm>
        <a:off x="7554905" y="1450337"/>
        <a:ext cx="2384320" cy="1156189"/>
      </dsp:txXfrm>
    </dsp:sp>
    <dsp:sp modelId="{EECABD7B-C656-4570-B27D-5A3E2D7803B9}">
      <dsp:nvSpPr>
        <dsp:cNvPr id="0" name=""/>
        <dsp:cNvSpPr/>
      </dsp:nvSpPr>
      <dsp:spPr>
        <a:xfrm>
          <a:off x="6536430" y="3424721"/>
          <a:ext cx="982504" cy="32124"/>
        </a:xfrm>
        <a:custGeom>
          <a:avLst/>
          <a:gdLst/>
          <a:ahLst/>
          <a:cxnLst/>
          <a:rect l="0" t="0" r="0" b="0"/>
          <a:pathLst>
            <a:path>
              <a:moveTo>
                <a:pt x="0" y="16062"/>
              </a:moveTo>
              <a:lnTo>
                <a:pt x="982504" y="160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a:off x="7003119" y="3416220"/>
        <a:ext cx="49125" cy="49125"/>
      </dsp:txXfrm>
    </dsp:sp>
    <dsp:sp modelId="{04E8F6E2-4132-4910-A8E4-845845A4D32D}">
      <dsp:nvSpPr>
        <dsp:cNvPr id="0" name=""/>
        <dsp:cNvSpPr/>
      </dsp:nvSpPr>
      <dsp:spPr>
        <a:xfrm>
          <a:off x="7518934" y="2826717"/>
          <a:ext cx="2456262" cy="12281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s-ES" sz="2100" b="0" i="0" kern="1200"/>
            <a:t>Sin uniones</a:t>
          </a:r>
          <a:endParaRPr lang="es-CO" sz="2100" kern="1200"/>
        </a:p>
      </dsp:txBody>
      <dsp:txXfrm>
        <a:off x="7554905" y="2862688"/>
        <a:ext cx="2384320" cy="1156189"/>
      </dsp:txXfrm>
    </dsp:sp>
    <dsp:sp modelId="{596D0AFF-DA4E-4D69-89E8-371E375208F3}">
      <dsp:nvSpPr>
        <dsp:cNvPr id="0" name=""/>
        <dsp:cNvSpPr/>
      </dsp:nvSpPr>
      <dsp:spPr>
        <a:xfrm rot="3310531">
          <a:off x="6167442" y="4130896"/>
          <a:ext cx="1720479" cy="32124"/>
        </a:xfrm>
        <a:custGeom>
          <a:avLst/>
          <a:gdLst/>
          <a:ahLst/>
          <a:cxnLst/>
          <a:rect l="0" t="0" r="0" b="0"/>
          <a:pathLst>
            <a:path>
              <a:moveTo>
                <a:pt x="0" y="16062"/>
              </a:moveTo>
              <a:lnTo>
                <a:pt x="1720479" y="160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s-CO" sz="600" kern="1200"/>
        </a:p>
      </dsp:txBody>
      <dsp:txXfrm>
        <a:off x="6984670" y="4103946"/>
        <a:ext cx="86023" cy="86023"/>
      </dsp:txXfrm>
    </dsp:sp>
    <dsp:sp modelId="{4DFEC8D1-6D25-494B-BA4A-DDA9FA720762}">
      <dsp:nvSpPr>
        <dsp:cNvPr id="0" name=""/>
        <dsp:cNvSpPr/>
      </dsp:nvSpPr>
      <dsp:spPr>
        <a:xfrm>
          <a:off x="7518934" y="4239068"/>
          <a:ext cx="2456262" cy="12281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s-ES" sz="2100" b="0" i="0" kern="1200"/>
            <a:t>Sin transacciones multidocumento</a:t>
          </a:r>
          <a:endParaRPr lang="es-CO" sz="2100" kern="1200"/>
        </a:p>
      </dsp:txBody>
      <dsp:txXfrm>
        <a:off x="7554905" y="4275039"/>
        <a:ext cx="2384320" cy="1156189"/>
      </dsp:txXfrm>
    </dsp:sp>
    <dsp:sp modelId="{45A08593-1398-44D4-82C7-A82724FB74FB}">
      <dsp:nvSpPr>
        <dsp:cNvPr id="0" name=""/>
        <dsp:cNvSpPr/>
      </dsp:nvSpPr>
      <dsp:spPr>
        <a:xfrm rot="4249260">
          <a:off x="5532335" y="4837072"/>
          <a:ext cx="2990694" cy="32124"/>
        </a:xfrm>
        <a:custGeom>
          <a:avLst/>
          <a:gdLst/>
          <a:ahLst/>
          <a:cxnLst/>
          <a:rect l="0" t="0" r="0" b="0"/>
          <a:pathLst>
            <a:path>
              <a:moveTo>
                <a:pt x="0" y="16062"/>
              </a:moveTo>
              <a:lnTo>
                <a:pt x="2990694" y="160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s-CO" sz="1100" kern="1200"/>
        </a:p>
      </dsp:txBody>
      <dsp:txXfrm>
        <a:off x="6952915" y="4778367"/>
        <a:ext cx="149534" cy="149534"/>
      </dsp:txXfrm>
    </dsp:sp>
    <dsp:sp modelId="{F7EC18E2-5389-423F-80E5-B97F9C0E7E9D}">
      <dsp:nvSpPr>
        <dsp:cNvPr id="0" name=""/>
        <dsp:cNvSpPr/>
      </dsp:nvSpPr>
      <dsp:spPr>
        <a:xfrm>
          <a:off x="7518934" y="5651419"/>
          <a:ext cx="2456262" cy="12281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s-ES" sz="2100" b="0" i="0" kern="1200"/>
            <a:t>Relaja una o más propiedades ACID</a:t>
          </a:r>
          <a:endParaRPr lang="es-CO" sz="2100" kern="1200"/>
        </a:p>
      </dsp:txBody>
      <dsp:txXfrm>
        <a:off x="7554905" y="5687390"/>
        <a:ext cx="2384320" cy="11561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EC115B-ED7E-4F2B-A8DD-B5FFD62B2569}">
      <dsp:nvSpPr>
        <dsp:cNvPr id="0" name=""/>
        <dsp:cNvSpPr/>
      </dsp:nvSpPr>
      <dsp:spPr>
        <a:xfrm>
          <a:off x="0" y="3283"/>
          <a:ext cx="3626962" cy="1006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s-CO" sz="4300" b="0" i="0" kern="1200" dirty="0"/>
            <a:t>NoSQL</a:t>
          </a:r>
          <a:endParaRPr lang="es-CO" sz="4300" kern="1200" dirty="0"/>
        </a:p>
      </dsp:txBody>
      <dsp:txXfrm>
        <a:off x="49119" y="52402"/>
        <a:ext cx="3528724" cy="90796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5738D9-17A6-4D08-A66A-8E3839989A0C}">
      <dsp:nvSpPr>
        <dsp:cNvPr id="0" name=""/>
        <dsp:cNvSpPr/>
      </dsp:nvSpPr>
      <dsp:spPr>
        <a:xfrm>
          <a:off x="1085" y="1826449"/>
          <a:ext cx="4727705" cy="236385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ES" sz="2200" b="1" i="0" kern="1200"/>
            <a:t>Snowflake:</a:t>
          </a:r>
          <a:r>
            <a:rPr lang="es-ES" sz="2200" b="0" i="0" kern="1200"/>
            <a:t> Lo hace automáticamente en segundo plano (proceso de "re-clustering" o micro-partition merging). No existe el comando VACUUM manual.</a:t>
          </a:r>
          <a:endParaRPr lang="es-CO" sz="2200" kern="1200"/>
        </a:p>
      </dsp:txBody>
      <dsp:txXfrm>
        <a:off x="1085" y="1826449"/>
        <a:ext cx="4727705" cy="2363852"/>
      </dsp:txXfrm>
    </dsp:sp>
    <dsp:sp modelId="{DD278B5C-711B-4EEC-A0AC-456DFCCE1202}">
      <dsp:nvSpPr>
        <dsp:cNvPr id="0" name=""/>
        <dsp:cNvSpPr/>
      </dsp:nvSpPr>
      <dsp:spPr>
        <a:xfrm>
          <a:off x="5721608" y="1826449"/>
          <a:ext cx="4727705" cy="236385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ES" sz="2200" b="1" i="0" kern="1200" dirty="0" err="1"/>
            <a:t>Databricks</a:t>
          </a:r>
          <a:r>
            <a:rPr lang="es-ES" sz="2200" b="1" i="0" kern="1200" dirty="0"/>
            <a:t> (Delta Lake):</a:t>
          </a:r>
          <a:r>
            <a:rPr lang="es-ES" sz="2200" b="0" i="0" kern="1200" dirty="0"/>
            <a:t> Usas el comando OPTIMIZE y Z-ORDER que es el equivalente a este proceso.</a:t>
          </a:r>
          <a:endParaRPr lang="es-CO" sz="2200" kern="1200" dirty="0"/>
        </a:p>
      </dsp:txBody>
      <dsp:txXfrm>
        <a:off x="5721608" y="1826449"/>
        <a:ext cx="4727705" cy="2363852"/>
      </dsp:txXfrm>
    </dsp:sp>
    <dsp:sp modelId="{3AC095AC-DF73-4D2A-A5BF-F87BD9DB1E57}">
      <dsp:nvSpPr>
        <dsp:cNvPr id="0" name=""/>
        <dsp:cNvSpPr/>
      </dsp:nvSpPr>
      <dsp:spPr>
        <a:xfrm>
          <a:off x="11442132" y="1826449"/>
          <a:ext cx="4727705" cy="236385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ES" sz="2200" b="1" i="0" kern="1200"/>
            <a:t>Redshift Moderno:</a:t>
          </a:r>
          <a:r>
            <a:rPr lang="es-ES" sz="2200" b="0" i="0" kern="1200"/>
            <a:t> Ahora tiene "Auto-Vacuum" que intenta correr en momentos de baja carga, aunque los ingenieros de datos a veces forzamos la ejecución manual para asegurar el rendimiento antes de reportes críticos.</a:t>
          </a:r>
          <a:endParaRPr lang="es-CO" sz="2200" kern="1200"/>
        </a:p>
      </dsp:txBody>
      <dsp:txXfrm>
        <a:off x="11442132" y="1826449"/>
        <a:ext cx="4727705" cy="236385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D128AD-9A1E-4DDE-9665-8FD801359EC6}">
      <dsp:nvSpPr>
        <dsp:cNvPr id="0" name=""/>
        <dsp:cNvSpPr/>
      </dsp:nvSpPr>
      <dsp:spPr>
        <a:xfrm>
          <a:off x="0" y="17453"/>
          <a:ext cx="5429839" cy="585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s-CO" sz="2500" b="1" i="0" kern="1200" dirty="0"/>
            <a:t>¿Por qué son tan rápidas?</a:t>
          </a:r>
          <a:endParaRPr lang="es-CO" sz="2500" kern="1200" dirty="0"/>
        </a:p>
      </dsp:txBody>
      <dsp:txXfrm>
        <a:off x="28557" y="46010"/>
        <a:ext cx="5372725" cy="527886"/>
      </dsp:txXfrm>
    </dsp:sp>
    <dsp:sp modelId="{68701405-2C4B-4E34-8AD4-656BD4578A02}">
      <dsp:nvSpPr>
        <dsp:cNvPr id="0" name=""/>
        <dsp:cNvSpPr/>
      </dsp:nvSpPr>
      <dsp:spPr>
        <a:xfrm>
          <a:off x="0" y="602453"/>
          <a:ext cx="5429839" cy="186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397"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s-CO" sz="2400" b="0" i="0" kern="1200" dirty="0"/>
            <a:t>Acceso directo por clave</a:t>
          </a:r>
          <a:endParaRPr lang="es-CO" sz="2400" kern="1200" dirty="0"/>
        </a:p>
        <a:p>
          <a:pPr marL="228600" lvl="1" indent="-228600" algn="l" defTabSz="1066800">
            <a:lnSpc>
              <a:spcPct val="90000"/>
            </a:lnSpc>
            <a:spcBef>
              <a:spcPct val="0"/>
            </a:spcBef>
            <a:spcAft>
              <a:spcPct val="20000"/>
            </a:spcAft>
            <a:buChar char="•"/>
          </a:pPr>
          <a:r>
            <a:rPr lang="es-CO" sz="2400" b="0" i="0" kern="1200" dirty="0"/>
            <a:t>Estructuras internas optimizadas</a:t>
          </a:r>
          <a:endParaRPr lang="es-CO" sz="2400" kern="1200" dirty="0"/>
        </a:p>
        <a:p>
          <a:pPr marL="228600" lvl="1" indent="-228600" algn="l" defTabSz="1066800">
            <a:lnSpc>
              <a:spcPct val="90000"/>
            </a:lnSpc>
            <a:spcBef>
              <a:spcPct val="0"/>
            </a:spcBef>
            <a:spcAft>
              <a:spcPct val="20000"/>
            </a:spcAft>
            <a:buChar char="•"/>
          </a:pPr>
          <a:r>
            <a:rPr lang="es-CO" sz="2400" b="0" i="0" kern="1200" dirty="0"/>
            <a:t>Muy buenas para trabajar en memoria (según el motor)</a:t>
          </a:r>
          <a:endParaRPr lang="es-CO" sz="2400" kern="1200" dirty="0"/>
        </a:p>
        <a:p>
          <a:pPr marL="228600" lvl="1" indent="-228600" algn="l" defTabSz="1066800">
            <a:lnSpc>
              <a:spcPct val="90000"/>
            </a:lnSpc>
            <a:spcBef>
              <a:spcPct val="0"/>
            </a:spcBef>
            <a:spcAft>
              <a:spcPct val="20000"/>
            </a:spcAft>
            <a:buChar char="•"/>
          </a:pPr>
          <a:r>
            <a:rPr lang="es-CO" sz="2400" b="0" i="0" kern="1200" dirty="0"/>
            <a:t>Escalan bien horizontalmente</a:t>
          </a:r>
          <a:endParaRPr lang="es-CO" sz="2400" kern="1200" dirty="0"/>
        </a:p>
      </dsp:txBody>
      <dsp:txXfrm>
        <a:off x="0" y="602453"/>
        <a:ext cx="5429839" cy="1863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AC95DA-5EBF-4535-A194-11ECB1F585DF}">
      <dsp:nvSpPr>
        <dsp:cNvPr id="0" name=""/>
        <dsp:cNvSpPr/>
      </dsp:nvSpPr>
      <dsp:spPr>
        <a:xfrm>
          <a:off x="0" y="114312"/>
          <a:ext cx="5582424" cy="5615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CO" sz="2400" b="1" i="0" kern="1200"/>
            <a:t>Casos de uso ideales</a:t>
          </a:r>
          <a:endParaRPr lang="es-CO" sz="2400" kern="1200"/>
        </a:p>
      </dsp:txBody>
      <dsp:txXfrm>
        <a:off x="27415" y="141727"/>
        <a:ext cx="5527594" cy="506769"/>
      </dsp:txXfrm>
    </dsp:sp>
    <dsp:sp modelId="{48C8685C-5B57-4533-927F-20DEFC1DCE86}">
      <dsp:nvSpPr>
        <dsp:cNvPr id="0" name=""/>
        <dsp:cNvSpPr/>
      </dsp:nvSpPr>
      <dsp:spPr>
        <a:xfrm>
          <a:off x="0" y="675912"/>
          <a:ext cx="5582424" cy="1838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242"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s-CO" sz="1900" b="1" i="0" kern="1200" dirty="0"/>
            <a:t>Cachés</a:t>
          </a:r>
          <a:endParaRPr lang="es-CO" sz="1900" kern="1200" dirty="0"/>
        </a:p>
        <a:p>
          <a:pPr marL="171450" lvl="1" indent="-171450" algn="l" defTabSz="844550">
            <a:lnSpc>
              <a:spcPct val="90000"/>
            </a:lnSpc>
            <a:spcBef>
              <a:spcPct val="0"/>
            </a:spcBef>
            <a:spcAft>
              <a:spcPct val="20000"/>
            </a:spcAft>
            <a:buChar char="•"/>
          </a:pPr>
          <a:r>
            <a:rPr lang="es-CO" sz="1900" b="1" i="0" kern="1200" dirty="0"/>
            <a:t>Sesiones de usuario</a:t>
          </a:r>
          <a:endParaRPr lang="es-CO" sz="1900" kern="1200" dirty="0"/>
        </a:p>
        <a:p>
          <a:pPr marL="171450" lvl="1" indent="-171450" algn="l" defTabSz="844550">
            <a:lnSpc>
              <a:spcPct val="90000"/>
            </a:lnSpc>
            <a:spcBef>
              <a:spcPct val="0"/>
            </a:spcBef>
            <a:spcAft>
              <a:spcPct val="20000"/>
            </a:spcAft>
            <a:buChar char="•"/>
          </a:pPr>
          <a:r>
            <a:rPr lang="es-CO" sz="1900" b="1" i="0" kern="1200"/>
            <a:t>Carritos de compra</a:t>
          </a:r>
          <a:endParaRPr lang="es-CO" sz="1900" kern="1200"/>
        </a:p>
        <a:p>
          <a:pPr marL="171450" lvl="1" indent="-171450" algn="l" defTabSz="844550">
            <a:lnSpc>
              <a:spcPct val="90000"/>
            </a:lnSpc>
            <a:spcBef>
              <a:spcPct val="0"/>
            </a:spcBef>
            <a:spcAft>
              <a:spcPct val="20000"/>
            </a:spcAft>
            <a:buChar char="•"/>
          </a:pPr>
          <a:r>
            <a:rPr lang="es-CO" sz="1900" b="1" i="0" kern="1200" dirty="0" err="1"/>
            <a:t>Feature</a:t>
          </a:r>
          <a:r>
            <a:rPr lang="es-CO" sz="1900" b="1" i="0" kern="1200" dirty="0"/>
            <a:t> </a:t>
          </a:r>
          <a:r>
            <a:rPr lang="es-CO" sz="1900" b="1" i="0" kern="1200" dirty="0" err="1"/>
            <a:t>stores</a:t>
          </a:r>
          <a:r>
            <a:rPr lang="es-CO" sz="1900" b="1" i="0" kern="1200" dirty="0"/>
            <a:t> online</a:t>
          </a:r>
          <a:r>
            <a:rPr lang="es-CO" sz="1900" b="0" i="0" kern="1200" dirty="0"/>
            <a:t> (valores </a:t>
          </a:r>
          <a:r>
            <a:rPr lang="es-CO" sz="1900" b="0" i="0" kern="1200" dirty="0" err="1"/>
            <a:t>precalculados</a:t>
          </a:r>
          <a:r>
            <a:rPr lang="es-CO" sz="1900" b="0" i="0" kern="1200" dirty="0"/>
            <a:t>)</a:t>
          </a:r>
          <a:endParaRPr lang="es-CO" sz="1900" kern="1200" dirty="0"/>
        </a:p>
        <a:p>
          <a:pPr marL="171450" lvl="1" indent="-171450" algn="l" defTabSz="844550">
            <a:lnSpc>
              <a:spcPct val="90000"/>
            </a:lnSpc>
            <a:spcBef>
              <a:spcPct val="0"/>
            </a:spcBef>
            <a:spcAft>
              <a:spcPct val="20000"/>
            </a:spcAft>
            <a:buChar char="•"/>
          </a:pPr>
          <a:r>
            <a:rPr lang="es-CO" sz="1900" b="1" i="0" kern="1200" dirty="0"/>
            <a:t>Contadores y métricas rápidas</a:t>
          </a:r>
          <a:endParaRPr lang="es-CO" sz="1900" kern="1200" dirty="0"/>
        </a:p>
        <a:p>
          <a:pPr marL="171450" lvl="1" indent="-171450" algn="l" defTabSz="844550">
            <a:lnSpc>
              <a:spcPct val="90000"/>
            </a:lnSpc>
            <a:spcBef>
              <a:spcPct val="0"/>
            </a:spcBef>
            <a:spcAft>
              <a:spcPct val="20000"/>
            </a:spcAft>
            <a:buChar char="•"/>
          </a:pPr>
          <a:r>
            <a:rPr lang="es-CO" sz="1900" b="1" i="0" kern="1200" dirty="0"/>
            <a:t>Configuraciones y </a:t>
          </a:r>
          <a:r>
            <a:rPr lang="es-CO" sz="1900" b="1" i="0" kern="1200" dirty="0" err="1"/>
            <a:t>flags</a:t>
          </a:r>
          <a:r>
            <a:rPr lang="es-CO" sz="1900" b="1" i="0" kern="1200" dirty="0"/>
            <a:t> de aplicación</a:t>
          </a:r>
          <a:endParaRPr lang="es-CO" sz="1900" kern="1200" dirty="0"/>
        </a:p>
      </dsp:txBody>
      <dsp:txXfrm>
        <a:off x="0" y="675912"/>
        <a:ext cx="5582424" cy="183816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0:13:18.430"/>
    </inkml:context>
    <inkml:brush xml:id="br0">
      <inkml:brushProperty name="width" value="0.05" units="cm"/>
      <inkml:brushProperty name="height" value="0.05" units="cm"/>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0:13:50.422"/>
    </inkml:context>
    <inkml:brush xml:id="br0">
      <inkml:brushProperty name="width" value="0.05" units="cm"/>
      <inkml:brushProperty name="height" value="0.05" units="cm"/>
    </inkml:brush>
  </inkml:definitions>
  <inkml:trace contextRef="#ctx0" brushRef="#br0">2570 514 24575,'-1922'0'0,"1916"1"0,0 0 0,-1 0 0,1 0 0,0 0 0,0 1 0,0 0 0,0 1 0,1-1 0,-1 1 0,0 0 0,1 0 0,0 1 0,-7 5 0,-7 8 0,-34 38 0,25-25 0,-10 9 0,-174 197 0,190-207 0,2 0 0,1 2 0,1 0 0,2 1 0,1 1 0,-18 62 0,12-9 0,4 1 0,-10 173 0,26 181 0,4-208 0,-4-150 0,17 442 0,-4-355 0,-6-70 0,31 172 0,-5-131 0,5-2 0,59 139 0,64 66 0,-125-275 0,-4 2 0,-2 1 0,-4 1 0,31 150 0,-50-202 0,0 0 0,1-1 0,1 0 0,1-1 0,0 0 0,2 0 0,13 18 0,100 117 0,-89-113 0,-30-36 0,0 0 0,1-1 0,-1 0 0,1 0 0,0 0 0,0 0 0,1-1 0,-1 0 0,1-1 0,-1 1 0,1-1 0,0 0 0,0-1 0,12 2 0,13-1 0,-1-1 0,34-2 0,-32-1 0,545-24 0,240-4 0,-110 60 0,-292-6 0,-59-8 0,731 18 0,793-36 0,-1482-11 0,-38 1 0,-156 11 0,728-25 0,-200-11 0,166-14 0,-374-23 0,-449 64 0,0 3 0,151 6 0,-105 4 0,-92-3 0,72 1 0,167-20 0,-200 12 0,1 3 0,85 6 0,18 0 0,-167-2 0,-1 0 0,1 0 0,-1-1 0,1 1 0,-1-1 0,0-1 0,1 1 0,-1-1 0,0 0 0,0 0 0,0 0 0,0-1 0,0 0 0,5-4 0,-6 3 0,-1 0 0,0 0 0,0 0 0,-1-1 0,1 1 0,-1-1 0,0 0 0,0 1 0,0-1 0,-1 0 0,0 0 0,0 0 0,0 0 0,-1 0 0,1-11 0,65-512 0,-1 26 0,-54-382 0,-15 543 0,5 12 0,-4-311 0,-6 466 0,-8 1 0,-8 0 0,-7 2 0,-8 2 0,-7 1 0,-95-225 0,111 323 0,-76-123 0,104 188 0,-1 0 0,0 1 0,0-1 0,0 1 0,0 0 0,-1 0 0,1 0 0,-1 1 0,0 0 0,0 0 0,-1 0 0,1 0 0,-1 1 0,1 0 0,-1 0 0,-9-1 0,-6-1 0,-1 2 0,1 1 0,-30 1 0,17 1 0,-576 13 0,74-2 0,-2157-6-2599,1570-7 5198,5 37-2599,390 41 0,376-34 0,-128 5 0,-206 26 0,463-44-97,-553 47-1171,734-77-5558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0:13:57.242"/>
    </inkml:context>
    <inkml:brush xml:id="br0">
      <inkml:brushProperty name="width" value="0.05" units="cm"/>
      <inkml:brushProperty name="height" value="0.05" units="cm"/>
    </inkml:brush>
  </inkml:definitions>
  <inkml:trace contextRef="#ctx0" brushRef="#br0">0 0 24097,'128'3327'0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0:13:31.127"/>
    </inkml:context>
    <inkml:brush xml:id="br0">
      <inkml:brushProperty name="width" value="0.05" units="cm"/>
      <inkml:brushProperty name="height" value="0.05" units="cm"/>
    </inkml:brush>
  </inkml:definitions>
  <inkml:trace contextRef="#ctx0" brushRef="#br0">62 229 24575,'2928'0'0,"-2917"0"0,60 1 0,0-3 0,0-2 0,118-25 0,-133 18 0,99-7 0,-92 12 0,331-29 0,184-20 0,177 29 0,-335 22 0,476-12 0,-714 4 0,-25 1 0,-140 10 0,623 2 0,105 44 0,-164 21 0,-203-17 0,-320-43 0,990 82 0,-1026-88 0,-1 1 0,1 1 0,-1 1 0,0 1 0,38 12 0,-54-14 0,1 1 0,-1-1 0,0 1 0,0 0 0,0 1 0,0-1 0,0 1 0,-1 0 0,0 0 0,1 0 0,-2 1 0,1-1 0,0 1 0,-1 0 0,0 0 0,0 1 0,0-1 0,-1 0 0,0 1 0,0 0 0,0-1 0,-1 1 0,0 0 0,0 0 0,0 7 0,-1 16 0,-2 0 0,0 0 0,-2 0 0,-1-1 0,-2 0 0,-11 34 0,6-24 0,3 1 0,-8 55 0,15-65 0,1-7 0,-1 1 0,-1-1 0,-1 0 0,-12 38 0,13-53 0,0 0 0,0 0 0,-1-1 0,0 1 0,-1-1 0,1 0 0,-1 0 0,-1 0 0,1 0 0,-1-1 0,0 0 0,0 0 0,0-1 0,-1 0 0,1 0 0,-1 0 0,-13 4 0,-35 9 0,0-2 0,-1-2 0,-96 9 0,31-6 0,-584 49-275,-1-57-95,511-9 342,-4587-1 701,4111 15-673,52 0 0,-486-14 0,875 14 0,38 0 0,-315-12 0,265-2 0,238 1 0,-1-1 0,1 1 0,0-1 0,-1 0 0,1 0 0,0-1 0,0 1 0,0-1 0,0 0 0,0 0 0,0 0 0,1-1 0,-1 1 0,1-1 0,0 0 0,-1 0 0,1 0 0,0 0 0,1-1 0,-1 1 0,1-1 0,-1 1 0,1-1 0,0 0 0,1 0 0,-3-6 0,-4-12 0,1 0 0,2-1 0,-6-40 0,7 42 0,-7-80 0,3-198 0,-2-39 0,7 308-61,-9-44-1243,6 54-5522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0:13:31.963"/>
    </inkml:context>
    <inkml:brush xml:id="br0">
      <inkml:brushProperty name="width" value="0.05" units="cm"/>
      <inkml:brushProperty name="height" value="0.05" units="cm"/>
    </inkml:brush>
  </inkml:definitions>
  <inkml:trace contextRef="#ctx0" brushRef="#br0">10 0 24575,'0'9'0,"0"7"0,0 9 0,0 10 0,0 7 0,0 17 0,0 9 0,0-4 0,0-8 0,0-10 0,0-3 0,0-6 0,0-3 0,0-5 0,0-2 0,0-1 0,-4-6 0,-1-6-8191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0:13:32.408"/>
    </inkml:context>
    <inkml:brush xml:id="br0">
      <inkml:brushProperty name="width" value="0.05" units="cm"/>
      <inkml:brushProperty name="height" value="0.05" units="cm"/>
    </inkml:brush>
  </inkml:definitions>
  <inkml:trace contextRef="#ctx0" brushRef="#br0">0 46 24575,'5'0'0,"5"0"0,14 0 0,8 0 0,10 0 0,8 0 0,16 0 0,6 0 0,0 0 0,8 0 0,0 0 0,-1 0 0,-5 0 0,-11 0 0,-16-4 0,-17-6 0,-8-6 0,-8 1-8191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0:13:32.895"/>
    </inkml:context>
    <inkml:brush xml:id="br0">
      <inkml:brushProperty name="width" value="0.05" units="cm"/>
      <inkml:brushProperty name="height" value="0.05" units="cm"/>
    </inkml:brush>
  </inkml:definitions>
  <inkml:trace contextRef="#ctx0" brushRef="#br0">24 0 24575,'0'5'0,"0"9"0,0 12 0,0 10 0,0 7 0,0 5 0,0 3 0,0 1 0,0-3 0,0-6 0,0-2 0,-4 5 0,-2-1 0,0-3 0,2-1 0,0-7-8191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0:14:01.261"/>
    </inkml:context>
    <inkml:brush xml:id="br0">
      <inkml:brushProperty name="width" value="0.05" units="cm"/>
      <inkml:brushProperty name="height" value="0.05" units="cm"/>
    </inkml:brush>
  </inkml:definitions>
  <inkml:trace contextRef="#ctx0" brushRef="#br0">0 527 24575,'63'-3'0,"114"-20"0,-90 9 0,0 2 0,423-56 0,4 33 0,-63 36 0,84-2 0,0-39 0,-300 11 0,367-66 0,-490 72 0,0 6 0,151-6 0,228 22 0,-246 4 0,1574-69 0,-886-10 0,-11 72 0,-6 88 0,-390-24 0,-471-50 0,91 30 0,-74-18 0,-44-12 0,0 2 0,-1 1 0,0 2 0,-1 0 0,32 25 0,9 5 0,-46-34 0,0 0 0,24 8 0,14 7 0,-55-24 0,0 1 0,0 0 0,-1 0 0,1 0 0,-1 0 0,0 1 0,0-1 0,0 1 0,0 0 0,0 0 0,-1 0 0,0 0 0,0 0 0,0 1 0,0-1 0,-1 1 0,0-1 0,0 1 0,1 4 0,1 14 0,-1 0 0,-1 38 0,-1-35 0,66 769 0,-48-640 0,0 478 0,-19-480 0,1-68 0,-4-1 0,-4 0 0,-31 140 0,23-164 0,-3-1 0,-2 0 0,-4-2 0,-1 0 0,-3-2 0,-41 58 0,40-72 0,-1-2 0,-2-1 0,-1-2 0,-2-1 0,-2-1 0,-1-3 0,-2-1 0,-51 29 0,0-10-12,-1-4 1,-166 53-1,-219 34-877,-1076 193-1410,705-189 1409,607-111 704,-369-7-1,576-19 367,-136-10 448,152 9-312,1-2 0,0 0 0,0-1 1,0 0-1,0-2 0,-29-15 0,43 20-342,0 0-1,0-1 1,0 0 0,0 0 0,0 0 0,1 0-1,-1-1 1,-4-6 0,0-5-6464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MX"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6" name="Google Shape;86;p1: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2290763" y="512763"/>
            <a:ext cx="4562475" cy="2566987"/>
          </a:xfrm>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s-MX" sz="1200" b="0" i="0" u="none" strike="noStrike" cap="none" smtClean="0">
                <a:solidFill>
                  <a:schemeClr val="dk1"/>
                </a:solidFill>
                <a:latin typeface="Calibri"/>
                <a:ea typeface="Calibri"/>
                <a:cs typeface="Calibri"/>
                <a:sym typeface="Calibri"/>
              </a:rPr>
              <a:t>24</a:t>
            </a:fld>
            <a:endParaRPr lang="es-MX"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82124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8: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8: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5"/>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7" name="Google Shape;47;p15"/>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8" name="Google Shape;48;p15"/>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9" name="Google Shape;49;p15"/>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0" name="Google Shape;50;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7"/>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7"/>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17"/>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8"/>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8"/>
          <p:cNvSpPr>
            <a:spLocks noGrp="1"/>
          </p:cNvSpPr>
          <p:nvPr>
            <p:ph type="pic" idx="2"/>
          </p:nvPr>
        </p:nvSpPr>
        <p:spPr>
          <a:xfrm>
            <a:off x="1792288" y="612775"/>
            <a:ext cx="5486400" cy="4114800"/>
          </a:xfrm>
          <a:prstGeom prst="rect">
            <a:avLst/>
          </a:prstGeom>
          <a:noFill/>
          <a:ln>
            <a:noFill/>
          </a:ln>
        </p:spPr>
      </p:sp>
      <p:sp>
        <p:nvSpPr>
          <p:cNvPr id="68" name="Google Shape;68;p18"/>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9"/>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0"/>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0"/>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4" r:id="rId2"/>
    <p:sldLayoutId id="2147483656" r:id="rId3"/>
    <p:sldLayoutId id="2147483657" r:id="rId4"/>
    <p:sldLayoutId id="2147483658" r:id="rId5"/>
    <p:sldLayoutId id="2147483659"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9.sv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5.gif"/><Relationship Id="rId4" Type="http://schemas.openxmlformats.org/officeDocument/2006/relationships/image" Target="../media/image9.svg"/></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8.png"/><Relationship Id="rId7" Type="http://schemas.openxmlformats.org/officeDocument/2006/relationships/diagramQuickStyle" Target="../diagrams/quickStyle1.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9.svg"/><Relationship Id="rId9" Type="http://schemas.microsoft.com/office/2007/relationships/diagramDrawing" Target="../diagrams/drawing1.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8.png"/><Relationship Id="rId7" Type="http://schemas.openxmlformats.org/officeDocument/2006/relationships/diagramQuickStyle" Target="../diagrams/quickStyle2.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9.svg"/><Relationship Id="rId9" Type="http://schemas.microsoft.com/office/2007/relationships/diagramDrawing" Target="../diagrams/drawing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9.sv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8.png"/><Relationship Id="rId7" Type="http://schemas.openxmlformats.org/officeDocument/2006/relationships/diagramQuickStyle" Target="../diagrams/quickStyle3.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9.svg"/><Relationship Id="rId9" Type="http://schemas.microsoft.com/office/2007/relationships/diagramDrawing" Target="../diagrams/drawing3.xml"/></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8.png"/><Relationship Id="rId7" Type="http://schemas.openxmlformats.org/officeDocument/2006/relationships/diagramQuickStyle" Target="../diagrams/quickStyle4.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9.svg"/><Relationship Id="rId9" Type="http://schemas.microsoft.com/office/2007/relationships/diagramDrawing" Target="../diagrams/drawing4.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9.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2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9.svg"/><Relationship Id="rId7" Type="http://schemas.openxmlformats.org/officeDocument/2006/relationships/diagramColors" Target="../diagrams/colors5.xml"/><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9.xml.rels><?xml version="1.0" encoding="UTF-8" standalone="yes"?>
<Relationships xmlns="http://schemas.openxmlformats.org/package/2006/relationships"><Relationship Id="rId8" Type="http://schemas.openxmlformats.org/officeDocument/2006/relationships/diagramQuickStyle" Target="../diagrams/quickStyle6.xml"/><Relationship Id="rId13" Type="http://schemas.openxmlformats.org/officeDocument/2006/relationships/diagramQuickStyle" Target="../diagrams/quickStyle7.xml"/><Relationship Id="rId3" Type="http://schemas.openxmlformats.org/officeDocument/2006/relationships/image" Target="../media/image8.png"/><Relationship Id="rId7" Type="http://schemas.openxmlformats.org/officeDocument/2006/relationships/diagramLayout" Target="../diagrams/layout6.xml"/><Relationship Id="rId12" Type="http://schemas.openxmlformats.org/officeDocument/2006/relationships/diagramLayout" Target="../diagrams/layout7.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Data" Target="../diagrams/data6.xml"/><Relationship Id="rId11" Type="http://schemas.openxmlformats.org/officeDocument/2006/relationships/diagramData" Target="../diagrams/data7.xml"/><Relationship Id="rId5" Type="http://schemas.openxmlformats.org/officeDocument/2006/relationships/image" Target="../media/image30.png"/><Relationship Id="rId15" Type="http://schemas.microsoft.com/office/2007/relationships/diagramDrawing" Target="../diagrams/drawing7.xml"/><Relationship Id="rId10" Type="http://schemas.microsoft.com/office/2007/relationships/diagramDrawing" Target="../diagrams/drawing6.xml"/><Relationship Id="rId4" Type="http://schemas.openxmlformats.org/officeDocument/2006/relationships/image" Target="../media/image9.svg"/><Relationship Id="rId9" Type="http://schemas.openxmlformats.org/officeDocument/2006/relationships/diagramColors" Target="../diagrams/colors6.xml"/><Relationship Id="rId14" Type="http://schemas.openxmlformats.org/officeDocument/2006/relationships/diagramColors" Target="../diagrams/colors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9.sv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9.sv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9.svg"/></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9.sv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9.svg"/></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9.svg"/></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s://forms.office.com/r/cmWSzvpfsn" TargetMode="External"/><Relationship Id="rId4" Type="http://schemas.openxmlformats.org/officeDocument/2006/relationships/image" Target="../media/image9.svg"/></Relationships>
</file>

<file path=ppt/slides/_rels/slide46.xml.rels><?xml version="1.0" encoding="UTF-8" standalone="yes"?>
<Relationships xmlns="http://schemas.openxmlformats.org/package/2006/relationships"><Relationship Id="rId8" Type="http://schemas.openxmlformats.org/officeDocument/2006/relationships/hyperlink" Target="http://www.enyoi.co" TargetMode="External"/><Relationship Id="rId13" Type="http://schemas.openxmlformats.org/officeDocument/2006/relationships/image" Target="../media/image1.png"/><Relationship Id="rId3" Type="http://schemas.openxmlformats.org/officeDocument/2006/relationships/image" Target="../media/image2.png"/><Relationship Id="rId7" Type="http://schemas.openxmlformats.org/officeDocument/2006/relationships/image" Target="../media/image41.png"/><Relationship Id="rId12"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www.instagram.com/enyoi.co/" TargetMode="External"/><Relationship Id="rId11" Type="http://schemas.openxmlformats.org/officeDocument/2006/relationships/hyperlink" Target="https://www.tiktok.com/@enyoi.co" TargetMode="External"/><Relationship Id="rId5" Type="http://schemas.openxmlformats.org/officeDocument/2006/relationships/image" Target="../media/image40.png"/><Relationship Id="rId10" Type="http://schemas.openxmlformats.org/officeDocument/2006/relationships/image" Target="../media/image43.png"/><Relationship Id="rId4" Type="http://schemas.openxmlformats.org/officeDocument/2006/relationships/hyperlink" Target="https://wa.me/573206649412" TargetMode="External"/><Relationship Id="rId9" Type="http://schemas.openxmlformats.org/officeDocument/2006/relationships/image" Target="../media/image42.png"/></Relationships>
</file>

<file path=ppt/slides/_rels/slide5.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14.png"/><Relationship Id="rId18" Type="http://schemas.openxmlformats.org/officeDocument/2006/relationships/customXml" Target="../ink/ink7.xml"/><Relationship Id="rId3" Type="http://schemas.openxmlformats.org/officeDocument/2006/relationships/image" Target="../media/image8.png"/><Relationship Id="rId21" Type="http://schemas.openxmlformats.org/officeDocument/2006/relationships/image" Target="../media/image18.png"/><Relationship Id="rId7" Type="http://schemas.openxmlformats.org/officeDocument/2006/relationships/image" Target="../media/image11.png"/><Relationship Id="rId12" Type="http://schemas.openxmlformats.org/officeDocument/2006/relationships/customXml" Target="../ink/ink4.xml"/><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customXml" Target="../ink/ink6.xml"/><Relationship Id="rId20" Type="http://schemas.openxmlformats.org/officeDocument/2006/relationships/customXml" Target="../ink/ink8.xml"/><Relationship Id="rId1" Type="http://schemas.openxmlformats.org/officeDocument/2006/relationships/slideLayout" Target="../slideLayouts/slideLayout1.xml"/><Relationship Id="rId6" Type="http://schemas.openxmlformats.org/officeDocument/2006/relationships/customXml" Target="../ink/ink1.xml"/><Relationship Id="rId11" Type="http://schemas.openxmlformats.org/officeDocument/2006/relationships/image" Target="../media/image13.png"/><Relationship Id="rId5" Type="http://schemas.openxmlformats.org/officeDocument/2006/relationships/image" Target="../media/image10.png"/><Relationship Id="rId15" Type="http://schemas.openxmlformats.org/officeDocument/2006/relationships/image" Target="../media/image15.png"/><Relationship Id="rId10" Type="http://schemas.openxmlformats.org/officeDocument/2006/relationships/customXml" Target="../ink/ink3.xml"/><Relationship Id="rId19" Type="http://schemas.openxmlformats.org/officeDocument/2006/relationships/image" Target="../media/image17.png"/><Relationship Id="rId4" Type="http://schemas.openxmlformats.org/officeDocument/2006/relationships/image" Target="../media/image9.svg"/><Relationship Id="rId9" Type="http://schemas.openxmlformats.org/officeDocument/2006/relationships/image" Target="../media/image12.png"/><Relationship Id="rId14" Type="http://schemas.openxmlformats.org/officeDocument/2006/relationships/customXml" Target="../ink/ink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p:nvPr/>
        </p:nvSpPr>
        <p:spPr>
          <a:xfrm>
            <a:off x="358764" y="455568"/>
            <a:ext cx="3004519" cy="1201808"/>
          </a:xfrm>
          <a:custGeom>
            <a:avLst/>
            <a:gdLst/>
            <a:ahLst/>
            <a:cxnLst/>
            <a:rect l="l" t="t" r="r" b="b"/>
            <a:pathLst>
              <a:path w="3457174" h="1382870" extrusionOk="0">
                <a:moveTo>
                  <a:pt x="0" y="0"/>
                </a:moveTo>
                <a:lnTo>
                  <a:pt x="3457174" y="0"/>
                </a:lnTo>
                <a:lnTo>
                  <a:pt x="3457174" y="1382870"/>
                </a:lnTo>
                <a:lnTo>
                  <a:pt x="0" y="138287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9" name="Google Shape;89;p1"/>
          <p:cNvGrpSpPr/>
          <p:nvPr/>
        </p:nvGrpSpPr>
        <p:grpSpPr>
          <a:xfrm rot="10800000">
            <a:off x="10392303" y="15240"/>
            <a:ext cx="7895697" cy="10431661"/>
            <a:chOff x="0" y="-38100"/>
            <a:chExt cx="2079525" cy="2747433"/>
          </a:xfrm>
        </p:grpSpPr>
        <p:sp>
          <p:nvSpPr>
            <p:cNvPr id="90" name="Google Shape;90;p1"/>
            <p:cNvSpPr/>
            <p:nvPr/>
          </p:nvSpPr>
          <p:spPr>
            <a:xfrm>
              <a:off x="0" y="0"/>
              <a:ext cx="2079525" cy="2709333"/>
            </a:xfrm>
            <a:custGeom>
              <a:avLst/>
              <a:gdLst/>
              <a:ahLst/>
              <a:cxnLst/>
              <a:rect l="l" t="t" r="r" b="b"/>
              <a:pathLst>
                <a:path w="2079525" h="2709333" extrusionOk="0">
                  <a:moveTo>
                    <a:pt x="0" y="0"/>
                  </a:moveTo>
                  <a:lnTo>
                    <a:pt x="2079525" y="0"/>
                  </a:lnTo>
                  <a:lnTo>
                    <a:pt x="2079525"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 name="Google Shape;91;p1"/>
            <p:cNvSpPr txBox="1"/>
            <p:nvPr/>
          </p:nvSpPr>
          <p:spPr>
            <a:xfrm>
              <a:off x="0" y="-38100"/>
              <a:ext cx="2079525"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92" name="Google Shape;92;p1"/>
          <p:cNvSpPr/>
          <p:nvPr/>
        </p:nvSpPr>
        <p:spPr>
          <a:xfrm>
            <a:off x="9562641" y="4953536"/>
            <a:ext cx="4777510" cy="4687932"/>
          </a:xfrm>
          <a:custGeom>
            <a:avLst/>
            <a:gdLst/>
            <a:ahLst/>
            <a:cxnLst/>
            <a:rect l="l" t="t" r="r" b="b"/>
            <a:pathLst>
              <a:path w="4777510" h="4687932" extrusionOk="0">
                <a:moveTo>
                  <a:pt x="0" y="0"/>
                </a:moveTo>
                <a:lnTo>
                  <a:pt x="4777511" y="0"/>
                </a:lnTo>
                <a:lnTo>
                  <a:pt x="4777511" y="4687932"/>
                </a:lnTo>
                <a:lnTo>
                  <a:pt x="0" y="4687932"/>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 name="Google Shape;93;p1"/>
          <p:cNvSpPr/>
          <p:nvPr/>
        </p:nvSpPr>
        <p:spPr>
          <a:xfrm rot="10800000">
            <a:off x="14340152" y="455568"/>
            <a:ext cx="4777510" cy="4687932"/>
          </a:xfrm>
          <a:custGeom>
            <a:avLst/>
            <a:gdLst/>
            <a:ahLst/>
            <a:cxnLst/>
            <a:rect l="l" t="t" r="r" b="b"/>
            <a:pathLst>
              <a:path w="4777510" h="4687932" extrusionOk="0">
                <a:moveTo>
                  <a:pt x="0" y="0"/>
                </a:moveTo>
                <a:lnTo>
                  <a:pt x="4777510" y="0"/>
                </a:lnTo>
                <a:lnTo>
                  <a:pt x="4777510" y="4687932"/>
                </a:lnTo>
                <a:lnTo>
                  <a:pt x="0" y="4687932"/>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4" name="Google Shape;94;p1"/>
          <p:cNvGrpSpPr/>
          <p:nvPr/>
        </p:nvGrpSpPr>
        <p:grpSpPr>
          <a:xfrm rot="1460314">
            <a:off x="10691684" y="4380706"/>
            <a:ext cx="7356554" cy="1393786"/>
            <a:chOff x="0" y="-38100"/>
            <a:chExt cx="1937529" cy="367088"/>
          </a:xfrm>
        </p:grpSpPr>
        <p:sp>
          <p:nvSpPr>
            <p:cNvPr id="95" name="Google Shape;95;p1"/>
            <p:cNvSpPr/>
            <p:nvPr/>
          </p:nvSpPr>
          <p:spPr>
            <a:xfrm>
              <a:off x="0" y="0"/>
              <a:ext cx="1937528" cy="328988"/>
            </a:xfrm>
            <a:custGeom>
              <a:avLst/>
              <a:gdLst/>
              <a:ahLst/>
              <a:cxnLst/>
              <a:rect l="l" t="t" r="r" b="b"/>
              <a:pathLst>
                <a:path w="1937528" h="328988" extrusionOk="0">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 name="Google Shape;96;p1"/>
            <p:cNvSpPr txBox="1"/>
            <p:nvPr/>
          </p:nvSpPr>
          <p:spPr>
            <a:xfrm>
              <a:off x="0" y="-38100"/>
              <a:ext cx="1937529" cy="36708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97" name="Google Shape;97;p1"/>
          <p:cNvGrpSpPr/>
          <p:nvPr/>
        </p:nvGrpSpPr>
        <p:grpSpPr>
          <a:xfrm rot="10800000">
            <a:off x="-536261" y="9574006"/>
            <a:ext cx="8704395" cy="279585"/>
            <a:chOff x="0" y="-38100"/>
            <a:chExt cx="2292515" cy="73635"/>
          </a:xfrm>
        </p:grpSpPr>
        <p:sp>
          <p:nvSpPr>
            <p:cNvPr id="98" name="Google Shape;98;p1"/>
            <p:cNvSpPr/>
            <p:nvPr/>
          </p:nvSpPr>
          <p:spPr>
            <a:xfrm>
              <a:off x="0" y="0"/>
              <a:ext cx="2292515" cy="35535"/>
            </a:xfrm>
            <a:custGeom>
              <a:avLst/>
              <a:gdLst/>
              <a:ahLst/>
              <a:cxnLst/>
              <a:rect l="l" t="t" r="r" b="b"/>
              <a:pathLst>
                <a:path w="2292515" h="35535" extrusionOk="0">
                  <a:moveTo>
                    <a:pt x="17768" y="0"/>
                  </a:moveTo>
                  <a:lnTo>
                    <a:pt x="2274747" y="0"/>
                  </a:lnTo>
                  <a:cubicBezTo>
                    <a:pt x="2284560" y="0"/>
                    <a:pt x="2292515" y="7955"/>
                    <a:pt x="2292515" y="17768"/>
                  </a:cubicBezTo>
                  <a:lnTo>
                    <a:pt x="2292515" y="17768"/>
                  </a:lnTo>
                  <a:cubicBezTo>
                    <a:pt x="2292515" y="22480"/>
                    <a:pt x="2290643" y="26999"/>
                    <a:pt x="2287311" y="30331"/>
                  </a:cubicBezTo>
                  <a:cubicBezTo>
                    <a:pt x="2283978" y="33663"/>
                    <a:pt x="2279459" y="35535"/>
                    <a:pt x="2274747" y="35535"/>
                  </a:cubicBezTo>
                  <a:lnTo>
                    <a:pt x="17768" y="35535"/>
                  </a:lnTo>
                  <a:cubicBezTo>
                    <a:pt x="13055" y="35535"/>
                    <a:pt x="8536" y="33663"/>
                    <a:pt x="5204" y="30331"/>
                  </a:cubicBezTo>
                  <a:cubicBezTo>
                    <a:pt x="1872" y="26999"/>
                    <a:pt x="0" y="22480"/>
                    <a:pt x="0" y="17768"/>
                  </a:cubicBezTo>
                  <a:lnTo>
                    <a:pt x="0" y="17768"/>
                  </a:lnTo>
                  <a:cubicBezTo>
                    <a:pt x="0" y="13055"/>
                    <a:pt x="1872" y="8536"/>
                    <a:pt x="5204" y="5204"/>
                  </a:cubicBezTo>
                  <a:cubicBezTo>
                    <a:pt x="8536" y="1872"/>
                    <a:pt x="13055" y="0"/>
                    <a:pt x="17768"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 name="Google Shape;99;p1"/>
            <p:cNvSpPr txBox="1"/>
            <p:nvPr/>
          </p:nvSpPr>
          <p:spPr>
            <a:xfrm>
              <a:off x="0" y="-38100"/>
              <a:ext cx="2292514" cy="7363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00" name="Google Shape;100;p1"/>
          <p:cNvSpPr txBox="1"/>
          <p:nvPr/>
        </p:nvSpPr>
        <p:spPr>
          <a:xfrm>
            <a:off x="936246" y="3246292"/>
            <a:ext cx="8115300" cy="4738798"/>
          </a:xfrm>
          <a:prstGeom prst="rect">
            <a:avLst/>
          </a:prstGeom>
          <a:noFill/>
          <a:ln>
            <a:noFill/>
          </a:ln>
        </p:spPr>
        <p:txBody>
          <a:bodyPr spcFirstLastPara="1" wrap="square" lIns="0" tIns="0" rIns="0" bIns="0" anchor="t" anchorCtr="0">
            <a:spAutoFit/>
          </a:bodyPr>
          <a:lstStyle/>
          <a:p>
            <a:pPr marL="0" marR="0" lvl="0" indent="0" algn="ctr" rtl="0">
              <a:lnSpc>
                <a:spcPct val="140009"/>
              </a:lnSpc>
              <a:spcBef>
                <a:spcPts val="0"/>
              </a:spcBef>
              <a:spcAft>
                <a:spcPts val="0"/>
              </a:spcAft>
              <a:buNone/>
            </a:pPr>
            <a:r>
              <a:rPr lang="es-CO" sz="4399" b="1" dirty="0">
                <a:solidFill>
                  <a:srgbClr val="700A89"/>
                </a:solidFill>
                <a:latin typeface="Poppins"/>
                <a:ea typeface="Poppins"/>
                <a:cs typeface="Poppins"/>
                <a:sym typeface="Poppins"/>
              </a:rPr>
              <a:t>Introducción</a:t>
            </a:r>
          </a:p>
          <a:p>
            <a:pPr marL="0" marR="0" lvl="0" indent="0" algn="ctr" rtl="0">
              <a:lnSpc>
                <a:spcPct val="140009"/>
              </a:lnSpc>
              <a:spcBef>
                <a:spcPts val="0"/>
              </a:spcBef>
              <a:spcAft>
                <a:spcPts val="0"/>
              </a:spcAft>
              <a:buNone/>
            </a:pPr>
            <a:r>
              <a:rPr lang="es-CO" sz="4399" b="1" dirty="0">
                <a:solidFill>
                  <a:srgbClr val="700A89"/>
                </a:solidFill>
                <a:latin typeface="Poppins"/>
                <a:ea typeface="Poppins"/>
                <a:cs typeface="Poppins"/>
                <a:sym typeface="Poppins"/>
              </a:rPr>
              <a:t>Bases de Datos No solo Relacionales</a:t>
            </a:r>
          </a:p>
          <a:p>
            <a:pPr marL="0" marR="0" lvl="0" indent="0" algn="ctr" rtl="0">
              <a:lnSpc>
                <a:spcPct val="140009"/>
              </a:lnSpc>
              <a:spcBef>
                <a:spcPts val="0"/>
              </a:spcBef>
              <a:spcAft>
                <a:spcPts val="0"/>
              </a:spcAft>
              <a:buNone/>
            </a:pPr>
            <a:endParaRPr lang="es-CO" sz="4399" b="1" dirty="0">
              <a:solidFill>
                <a:srgbClr val="700A89"/>
              </a:solidFill>
              <a:latin typeface="Poppins"/>
              <a:cs typeface="Poppins"/>
              <a:sym typeface="Poppins"/>
            </a:endParaRPr>
          </a:p>
          <a:p>
            <a:pPr marL="0" marR="0" lvl="0" indent="0" algn="ctr" rtl="0">
              <a:lnSpc>
                <a:spcPct val="140009"/>
              </a:lnSpc>
              <a:spcBef>
                <a:spcPts val="0"/>
              </a:spcBef>
              <a:spcAft>
                <a:spcPts val="0"/>
              </a:spcAft>
              <a:buNone/>
            </a:pPr>
            <a:r>
              <a:rPr lang="es-CO" sz="4399" b="1" dirty="0">
                <a:solidFill>
                  <a:srgbClr val="700A89"/>
                </a:solidFill>
                <a:latin typeface="Poppins"/>
                <a:cs typeface="Poppins"/>
                <a:sym typeface="Poppins"/>
              </a:rPr>
              <a:t>NoSQL</a:t>
            </a:r>
            <a:endParaRPr dirty="0"/>
          </a:p>
        </p:txBody>
      </p:sp>
      <p:pic>
        <p:nvPicPr>
          <p:cNvPr id="101" name="Google Shape;101;p1"/>
          <p:cNvPicPr preferRelativeResize="0"/>
          <p:nvPr/>
        </p:nvPicPr>
        <p:blipFill rotWithShape="1">
          <a:blip r:embed="rId5">
            <a:alphaModFix/>
          </a:blip>
          <a:srcRect l="53990" t="15859" r="8554" b="69322"/>
          <a:stretch/>
        </p:blipFill>
        <p:spPr>
          <a:xfrm>
            <a:off x="5181600" y="609324"/>
            <a:ext cx="4721448" cy="10480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B2501-5F3C-7CD5-D877-AA914455DDC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1EB8D37-8742-2E05-62B4-0DF4E750A817}"/>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4806A2D1-64DD-B057-A192-13497DCE7EFD}"/>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366899BB-7C61-6E5A-D0EC-357EAC00215C}"/>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B2DEBAD3-64A5-CFC5-E95A-B90517F2E54E}"/>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CF3BB1D7-A7FE-8157-B069-C303CB4D8860}"/>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31EBE63D-5E62-958E-C22D-DF4810C2C4A0}"/>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D5879739-05EF-A3C5-ED9C-19C911B307DD}"/>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E5D69C8B-16EC-3FC8-598B-8C0F0ED020E0}"/>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253876B5-E7BD-A07D-6AD7-ED9CA0C605AA}"/>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65A79EEB-0299-B262-3C23-580BE582AA23}"/>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B11006FF-9495-3395-54A8-21221469EC21}"/>
              </a:ext>
            </a:extLst>
          </p:cNvPr>
          <p:cNvSpPr txBox="1"/>
          <p:nvPr/>
        </p:nvSpPr>
        <p:spPr>
          <a:xfrm>
            <a:off x="1249226" y="763222"/>
            <a:ext cx="15789548" cy="3046988"/>
          </a:xfrm>
          <a:prstGeom prst="rect">
            <a:avLst/>
          </a:prstGeom>
          <a:noFill/>
        </p:spPr>
        <p:txBody>
          <a:bodyPr wrap="square">
            <a:spAutoFit/>
          </a:bodyPr>
          <a:lstStyle/>
          <a:p>
            <a:r>
              <a:rPr lang="es-ES" sz="2400" b="1" dirty="0"/>
              <a:t>La Arquitectura Híbrida (Lo que se usa hoy)</a:t>
            </a:r>
          </a:p>
          <a:p>
            <a:endParaRPr lang="es-ES" sz="2400" b="1" dirty="0"/>
          </a:p>
          <a:p>
            <a:r>
              <a:rPr lang="es-ES" sz="2400" dirty="0"/>
              <a:t>En la vida real (Big Data, AWS, Google Cloud), no eliges una u otra. </a:t>
            </a:r>
            <a:r>
              <a:rPr lang="es-ES" sz="2400" b="1" dirty="0"/>
              <a:t>Usas ambas.</a:t>
            </a:r>
            <a:endParaRPr lang="es-ES" sz="2400" dirty="0"/>
          </a:p>
          <a:p>
            <a:r>
              <a:rPr lang="es-ES" sz="2400" dirty="0"/>
              <a:t>El estándar moderno es: </a:t>
            </a:r>
            <a:r>
              <a:rPr lang="es-ES" sz="2400" b="1" dirty="0" err="1"/>
              <a:t>Sharding</a:t>
            </a:r>
            <a:r>
              <a:rPr lang="es-ES" sz="2400" b="1" dirty="0"/>
              <a:t> con Replicación</a:t>
            </a:r>
            <a:r>
              <a:rPr lang="es-ES" sz="2400" dirty="0"/>
              <a:t>.</a:t>
            </a:r>
          </a:p>
          <a:p>
            <a:r>
              <a:rPr lang="es-ES" sz="2400" dirty="0"/>
              <a:t>Tomas tus datos masivos y los haces </a:t>
            </a:r>
            <a:r>
              <a:rPr lang="es-ES" sz="2400" b="1" dirty="0" err="1"/>
              <a:t>Shard</a:t>
            </a:r>
            <a:r>
              <a:rPr lang="es-ES" sz="2400" dirty="0"/>
              <a:t> (los partes en trozos).</a:t>
            </a:r>
          </a:p>
          <a:p>
            <a:r>
              <a:rPr lang="es-ES" sz="2400" dirty="0"/>
              <a:t>Tomas cada trozo (</a:t>
            </a:r>
            <a:r>
              <a:rPr lang="es-ES" sz="2400" dirty="0" err="1"/>
              <a:t>Shard</a:t>
            </a:r>
            <a:r>
              <a:rPr lang="es-ES" sz="2400" dirty="0"/>
              <a:t>) y le haces </a:t>
            </a:r>
            <a:r>
              <a:rPr lang="es-ES" sz="2400" b="1" dirty="0"/>
              <a:t>Replicación</a:t>
            </a:r>
            <a:r>
              <a:rPr lang="es-ES" sz="2400" dirty="0"/>
              <a:t> (creas 3 copias de ese trozo).</a:t>
            </a:r>
          </a:p>
          <a:p>
            <a:r>
              <a:rPr lang="es-ES" sz="2400" dirty="0"/>
              <a:t>Esto te da lo mejor de ambos mundos: Escalabilidad infinita (por el </a:t>
            </a:r>
            <a:r>
              <a:rPr lang="es-ES" sz="2400" dirty="0" err="1"/>
              <a:t>Sharding</a:t>
            </a:r>
            <a:r>
              <a:rPr lang="es-ES" sz="2400" dirty="0"/>
              <a:t>) y Alta Disponibilidad (por la Replicación).</a:t>
            </a:r>
          </a:p>
        </p:txBody>
      </p:sp>
      <p:pic>
        <p:nvPicPr>
          <p:cNvPr id="12" name="Imagen 11">
            <a:extLst>
              <a:ext uri="{FF2B5EF4-FFF2-40B4-BE49-F238E27FC236}">
                <a16:creationId xmlns:a16="http://schemas.microsoft.com/office/drawing/2014/main" id="{805AAFDB-764A-74BD-7286-0B0B8C7019E8}"/>
              </a:ext>
            </a:extLst>
          </p:cNvPr>
          <p:cNvPicPr>
            <a:picLocks noChangeAspect="1"/>
          </p:cNvPicPr>
          <p:nvPr/>
        </p:nvPicPr>
        <p:blipFill>
          <a:blip r:embed="rId5"/>
          <a:stretch>
            <a:fillRect/>
          </a:stretch>
        </p:blipFill>
        <p:spPr>
          <a:xfrm>
            <a:off x="4447396" y="4358889"/>
            <a:ext cx="9753600" cy="5324475"/>
          </a:xfrm>
          <a:prstGeom prst="rect">
            <a:avLst/>
          </a:prstGeom>
        </p:spPr>
      </p:pic>
    </p:spTree>
    <p:extLst>
      <p:ext uri="{BB962C8B-B14F-4D97-AF65-F5344CB8AC3E}">
        <p14:creationId xmlns:p14="http://schemas.microsoft.com/office/powerpoint/2010/main" val="464265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3A49B7-22D2-DD7F-D395-9539E9DF3F9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A9CC241-D931-D175-B2EC-8CF03BD455DE}"/>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71150301-1A22-35E4-AE50-989781A1DA53}"/>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77C355F2-B2DD-72E2-9D0D-D042A1C34F3B}"/>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6D9F2EBA-7718-0F95-F420-65A87408252C}"/>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FC9ECA92-7D8A-8B1F-4223-C691DCE06581}"/>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C17592DD-68A5-C611-9756-0F6919FE55D2}"/>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1F843BC9-5CF3-CE9A-3ABB-A4C9D673D363}"/>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6D8FC6C7-0C05-14DB-19CA-01E6A1369BDB}"/>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6A5A3026-EE08-8EB6-FBBA-02E2326C4208}"/>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55BAFC04-2EAF-6C96-631A-DCE3808ABD1A}"/>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D23DE0FF-5964-7FA6-D19A-CE26C63E9A8B}"/>
              </a:ext>
            </a:extLst>
          </p:cNvPr>
          <p:cNvSpPr txBox="1"/>
          <p:nvPr/>
        </p:nvSpPr>
        <p:spPr>
          <a:xfrm>
            <a:off x="1288035" y="1414862"/>
            <a:ext cx="16572322" cy="523220"/>
          </a:xfrm>
          <a:prstGeom prst="rect">
            <a:avLst/>
          </a:prstGeom>
          <a:noFill/>
        </p:spPr>
        <p:txBody>
          <a:bodyPr wrap="square">
            <a:spAutoFit/>
          </a:bodyPr>
          <a:lstStyle/>
          <a:p>
            <a:r>
              <a:rPr lang="es-ES" sz="2800" b="1" dirty="0"/>
              <a:t>Escalabilidad = Capacidad del sistema para manejar una cantidad creciente de trabajo</a:t>
            </a:r>
            <a:endParaRPr lang="es-CO" sz="2800" b="1" dirty="0"/>
          </a:p>
        </p:txBody>
      </p:sp>
      <p:pic>
        <p:nvPicPr>
          <p:cNvPr id="14" name="Imagen 13">
            <a:extLst>
              <a:ext uri="{FF2B5EF4-FFF2-40B4-BE49-F238E27FC236}">
                <a16:creationId xmlns:a16="http://schemas.microsoft.com/office/drawing/2014/main" id="{6EFD3FED-7185-2DB3-D965-8123843D283E}"/>
              </a:ext>
            </a:extLst>
          </p:cNvPr>
          <p:cNvPicPr>
            <a:picLocks noChangeAspect="1"/>
          </p:cNvPicPr>
          <p:nvPr/>
        </p:nvPicPr>
        <p:blipFill>
          <a:blip r:embed="rId5"/>
          <a:stretch>
            <a:fillRect/>
          </a:stretch>
        </p:blipFill>
        <p:spPr>
          <a:xfrm>
            <a:off x="4399176" y="3348233"/>
            <a:ext cx="9753600" cy="5381625"/>
          </a:xfrm>
          <a:prstGeom prst="rect">
            <a:avLst/>
          </a:prstGeom>
        </p:spPr>
      </p:pic>
    </p:spTree>
    <p:extLst>
      <p:ext uri="{BB962C8B-B14F-4D97-AF65-F5344CB8AC3E}">
        <p14:creationId xmlns:p14="http://schemas.microsoft.com/office/powerpoint/2010/main" val="157320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E3FA47-A7DF-1D36-564C-C555E4ACC34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A0B62C3-B2BF-3677-5919-5654F7005890}"/>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F73FBB69-D590-F5A7-0EA2-195DE75AE233}"/>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A361C5D3-1618-6582-AD9B-574B160ED85D}"/>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2CC8E1A7-5A4B-E80E-1469-7C407C3471DB}"/>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93764010-1A91-705C-947B-6D93093749FA}"/>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637F694E-0DD9-F43B-D9EA-2E6B918E0632}"/>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B5899DE7-400B-FEE4-5D8F-FD1361C31C22}"/>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F1CE3E01-6158-0883-2235-74839D86217D}"/>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23B89748-6CD5-B0CA-842B-F361833CF944}"/>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E2B73BD0-A426-FB94-6136-75C4C09983D0}"/>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655CD562-D6BF-DF43-90B2-7B34B17182F0}"/>
              </a:ext>
            </a:extLst>
          </p:cNvPr>
          <p:cNvSpPr txBox="1"/>
          <p:nvPr/>
        </p:nvSpPr>
        <p:spPr>
          <a:xfrm>
            <a:off x="1343132" y="910900"/>
            <a:ext cx="16572322" cy="523220"/>
          </a:xfrm>
          <a:prstGeom prst="rect">
            <a:avLst/>
          </a:prstGeom>
          <a:noFill/>
        </p:spPr>
        <p:txBody>
          <a:bodyPr wrap="square">
            <a:spAutoFit/>
          </a:bodyPr>
          <a:lstStyle/>
          <a:p>
            <a:r>
              <a:rPr lang="es-ES" sz="2800" b="1" dirty="0"/>
              <a:t>Escalabilidad = Capacidad del sistema para manejar una cantidad creciente de trabajo</a:t>
            </a:r>
            <a:endParaRPr lang="es-CO" sz="2800" b="1" dirty="0"/>
          </a:p>
        </p:txBody>
      </p:sp>
      <p:sp>
        <p:nvSpPr>
          <p:cNvPr id="15" name="CuadroTexto 14">
            <a:extLst>
              <a:ext uri="{FF2B5EF4-FFF2-40B4-BE49-F238E27FC236}">
                <a16:creationId xmlns:a16="http://schemas.microsoft.com/office/drawing/2014/main" id="{53C664A2-6901-C4B1-588F-ADC3EB35B592}"/>
              </a:ext>
            </a:extLst>
          </p:cNvPr>
          <p:cNvSpPr txBox="1"/>
          <p:nvPr/>
        </p:nvSpPr>
        <p:spPr>
          <a:xfrm>
            <a:off x="1138098" y="2273010"/>
            <a:ext cx="8491195" cy="7294305"/>
          </a:xfrm>
          <a:prstGeom prst="rect">
            <a:avLst/>
          </a:prstGeom>
          <a:noFill/>
        </p:spPr>
        <p:txBody>
          <a:bodyPr wrap="square">
            <a:spAutoFit/>
          </a:bodyPr>
          <a:lstStyle/>
          <a:p>
            <a:pPr>
              <a:buNone/>
            </a:pPr>
            <a:r>
              <a:rPr lang="es-ES" sz="1800" dirty="0"/>
              <a:t>El </a:t>
            </a:r>
            <a:r>
              <a:rPr lang="es-ES" sz="1800" b="1" dirty="0"/>
              <a:t>algoritmo Rete</a:t>
            </a:r>
            <a:r>
              <a:rPr lang="es-ES" sz="1800" dirty="0"/>
              <a:t> : es un algoritmo de </a:t>
            </a:r>
            <a:r>
              <a:rPr lang="es-ES" sz="1800" i="1" dirty="0" err="1"/>
              <a:t>matching</a:t>
            </a:r>
            <a:r>
              <a:rPr lang="es-ES" sz="1800" i="1" dirty="0"/>
              <a:t> incremental</a:t>
            </a:r>
            <a:r>
              <a:rPr lang="es-ES" sz="1800" dirty="0"/>
              <a:t> basado en una red en memoria (</a:t>
            </a:r>
            <a:r>
              <a:rPr lang="es-ES" sz="1800" dirty="0" err="1"/>
              <a:t>alpha</a:t>
            </a:r>
            <a:r>
              <a:rPr lang="es-ES" sz="1800" dirty="0"/>
              <a:t>/beta </a:t>
            </a:r>
            <a:r>
              <a:rPr lang="es-ES" sz="1800" dirty="0" err="1"/>
              <a:t>nodes</a:t>
            </a:r>
            <a:r>
              <a:rPr lang="es-ES" sz="1800" dirty="0"/>
              <a:t>). </a:t>
            </a:r>
            <a:r>
              <a:rPr lang="es-ES" sz="1800" b="1" dirty="0"/>
              <a:t>La forma de escalar depende de la arquitectura del motor</a:t>
            </a:r>
            <a:r>
              <a:rPr lang="es-ES" sz="1800" dirty="0"/>
              <a:t> que lo implementa.</a:t>
            </a:r>
          </a:p>
          <a:p>
            <a:pPr>
              <a:buNone/>
            </a:pPr>
            <a:endParaRPr lang="es-ES" sz="1800" dirty="0"/>
          </a:p>
          <a:p>
            <a:r>
              <a:rPr lang="es-ES" sz="1800" b="1" dirty="0"/>
              <a:t>En la práctica, Rete suele escalar mejor “verticalmente”</a:t>
            </a:r>
            <a:r>
              <a:rPr lang="es-ES" sz="1800" dirty="0"/>
              <a:t> (más CPU/RAM en una sola instancia), porque:</a:t>
            </a:r>
          </a:p>
          <a:p>
            <a:endParaRPr lang="es-ES" sz="1800" dirty="0"/>
          </a:p>
          <a:p>
            <a:pPr marL="742950" lvl="1" indent="-285750">
              <a:buFont typeface="Arial" panose="020B0604020202020204" pitchFamily="34" charset="0"/>
              <a:buChar char="•"/>
            </a:pPr>
            <a:r>
              <a:rPr lang="es-ES" sz="1800" dirty="0"/>
              <a:t>mantiene </a:t>
            </a:r>
            <a:r>
              <a:rPr lang="es-ES" sz="1800" b="1" dirty="0"/>
              <a:t>memorias de coincidencias parciales</a:t>
            </a:r>
            <a:r>
              <a:rPr lang="es-ES" sz="1800" dirty="0"/>
              <a:t> (</a:t>
            </a:r>
            <a:r>
              <a:rPr lang="es-ES" sz="1800" dirty="0" err="1"/>
              <a:t>trade</a:t>
            </a:r>
            <a:r>
              <a:rPr lang="es-ES" sz="1800" dirty="0"/>
              <a:t>-off: menos </a:t>
            </a:r>
            <a:r>
              <a:rPr lang="es-ES" sz="1800" dirty="0" err="1"/>
              <a:t>recomputación</a:t>
            </a:r>
            <a:r>
              <a:rPr lang="es-ES" sz="1800" dirty="0"/>
              <a:t>, más memoria),</a:t>
            </a:r>
          </a:p>
          <a:p>
            <a:pPr marL="742950" lvl="1" indent="-285750">
              <a:buFont typeface="Arial" panose="020B0604020202020204" pitchFamily="34" charset="0"/>
              <a:buChar char="•"/>
            </a:pPr>
            <a:r>
              <a:rPr lang="es-ES" sz="1800" dirty="0"/>
              <a:t>muchas optimizaciones dependen de tener </a:t>
            </a:r>
            <a:r>
              <a:rPr lang="es-ES" sz="1800" b="1" dirty="0"/>
              <a:t>estado compartido en memoria</a:t>
            </a:r>
            <a:r>
              <a:rPr lang="es-ES" sz="1800" dirty="0"/>
              <a:t> y acceso rápido.</a:t>
            </a:r>
          </a:p>
          <a:p>
            <a:pPr marL="742950" lvl="1" indent="-285750">
              <a:buFont typeface="Arial" panose="020B0604020202020204" pitchFamily="34" charset="0"/>
              <a:buChar char="•"/>
            </a:pPr>
            <a:endParaRPr lang="es-ES" sz="1800" dirty="0"/>
          </a:p>
          <a:p>
            <a:pPr>
              <a:buFont typeface="Arial" panose="020B0604020202020204" pitchFamily="34" charset="0"/>
              <a:buChar char="•"/>
            </a:pPr>
            <a:r>
              <a:rPr lang="es-ES" sz="1800" b="1" dirty="0"/>
              <a:t>Escalar “horizontalmente” es posible, pero no viene gratis</a:t>
            </a:r>
            <a:r>
              <a:rPr lang="es-ES" sz="1800" dirty="0"/>
              <a:t>:</a:t>
            </a:r>
          </a:p>
          <a:p>
            <a:pPr marL="742950" lvl="1" indent="-285750">
              <a:buFont typeface="Arial" panose="020B0604020202020204" pitchFamily="34" charset="0"/>
              <a:buChar char="•"/>
            </a:pPr>
            <a:r>
              <a:rPr lang="es-ES" sz="1800" dirty="0"/>
              <a:t>tienes que </a:t>
            </a:r>
            <a:r>
              <a:rPr lang="es-ES" sz="1800" b="1" dirty="0"/>
              <a:t>particionar hechos (</a:t>
            </a:r>
            <a:r>
              <a:rPr lang="es-ES" sz="1800" b="1" dirty="0" err="1"/>
              <a:t>working</a:t>
            </a:r>
            <a:r>
              <a:rPr lang="es-ES" sz="1800" b="1" dirty="0"/>
              <a:t> </a:t>
            </a:r>
            <a:r>
              <a:rPr lang="es-ES" sz="1800" b="1" dirty="0" err="1"/>
              <a:t>memory</a:t>
            </a:r>
            <a:r>
              <a:rPr lang="es-ES" sz="1800" b="1" dirty="0"/>
              <a:t>)</a:t>
            </a:r>
            <a:r>
              <a:rPr lang="es-ES" sz="1800" dirty="0"/>
              <a:t> o </a:t>
            </a:r>
            <a:r>
              <a:rPr lang="es-ES" sz="1800" b="1" dirty="0"/>
              <a:t>particionar reglas</a:t>
            </a:r>
            <a:r>
              <a:rPr lang="es-ES" sz="1800" dirty="0"/>
              <a:t>, o replicar la red,</a:t>
            </a:r>
          </a:p>
          <a:p>
            <a:pPr marL="742950" lvl="1" indent="-285750">
              <a:buFont typeface="Arial" panose="020B0604020202020204" pitchFamily="34" charset="0"/>
              <a:buChar char="•"/>
            </a:pPr>
            <a:r>
              <a:rPr lang="es-ES" sz="1800" dirty="0"/>
              <a:t>y resolver problemas difíciles: </a:t>
            </a:r>
            <a:r>
              <a:rPr lang="es-ES" sz="1800" b="1" dirty="0" err="1"/>
              <a:t>joins</a:t>
            </a:r>
            <a:r>
              <a:rPr lang="es-ES" sz="1800" b="1" dirty="0"/>
              <a:t> entre particiones</a:t>
            </a:r>
            <a:r>
              <a:rPr lang="es-ES" sz="1800" dirty="0"/>
              <a:t>, consistencia del estado, duplicación de memoria, latencia</a:t>
            </a:r>
          </a:p>
          <a:p>
            <a:pPr marL="742950" lvl="1" indent="-285750">
              <a:buFont typeface="Arial" panose="020B0604020202020204" pitchFamily="34" charset="0"/>
              <a:buChar char="•"/>
            </a:pPr>
            <a:endParaRPr lang="es-ES" sz="1800" dirty="0"/>
          </a:p>
          <a:p>
            <a:pPr>
              <a:buNone/>
            </a:pPr>
            <a:r>
              <a:rPr lang="es-ES" sz="1800" dirty="0"/>
              <a:t>Regla mental rápida:</a:t>
            </a:r>
          </a:p>
          <a:p>
            <a:pPr>
              <a:buNone/>
            </a:pPr>
            <a:endParaRPr lang="es-ES" sz="1800" dirty="0"/>
          </a:p>
          <a:p>
            <a:pPr>
              <a:buFont typeface="Arial" panose="020B0604020202020204" pitchFamily="34" charset="0"/>
              <a:buChar char="•"/>
            </a:pPr>
            <a:r>
              <a:rPr lang="es-ES" sz="1800" dirty="0"/>
              <a:t>Si tu carga está dominada por </a:t>
            </a:r>
            <a:r>
              <a:rPr lang="es-ES" sz="1800" b="1" dirty="0"/>
              <a:t>estado y </a:t>
            </a:r>
            <a:r>
              <a:rPr lang="es-ES" sz="1800" b="1" dirty="0" err="1"/>
              <a:t>joins</a:t>
            </a:r>
            <a:r>
              <a:rPr lang="es-ES" sz="1800" b="1" dirty="0"/>
              <a:t> entre hechos</a:t>
            </a:r>
            <a:r>
              <a:rPr lang="es-ES" sz="1800" dirty="0"/>
              <a:t>, normalmente terminas yéndote por </a:t>
            </a:r>
            <a:r>
              <a:rPr lang="es-ES" sz="1800" b="1" dirty="0"/>
              <a:t>vertical</a:t>
            </a:r>
            <a:r>
              <a:rPr lang="es-ES" sz="1800" dirty="0"/>
              <a:t>.</a:t>
            </a:r>
          </a:p>
          <a:p>
            <a:pPr>
              <a:buFont typeface="Arial" panose="020B0604020202020204" pitchFamily="34" charset="0"/>
              <a:buChar char="•"/>
            </a:pPr>
            <a:r>
              <a:rPr lang="es-ES" sz="1800" dirty="0"/>
              <a:t>Si tus hechos se pueden </a:t>
            </a:r>
            <a:r>
              <a:rPr lang="es-ES" sz="1800" b="1" dirty="0"/>
              <a:t>particionar por clave</a:t>
            </a:r>
            <a:r>
              <a:rPr lang="es-ES" sz="1800" dirty="0"/>
              <a:t> (por ejemplo, por cliente, cuenta, sesión) y las reglas operan mayormente dentro de esa partición, puedes lograr </a:t>
            </a:r>
            <a:r>
              <a:rPr lang="es-ES" sz="1800" b="1" dirty="0"/>
              <a:t>horizontal</a:t>
            </a:r>
            <a:r>
              <a:rPr lang="es-ES" sz="1800" dirty="0"/>
              <a:t> con menos dolor.</a:t>
            </a:r>
          </a:p>
        </p:txBody>
      </p:sp>
      <p:pic>
        <p:nvPicPr>
          <p:cNvPr id="18" name="Imagen 17" descr="Texto&#10;&#10;El contenido generado por IA puede ser incorrecto.">
            <a:extLst>
              <a:ext uri="{FF2B5EF4-FFF2-40B4-BE49-F238E27FC236}">
                <a16:creationId xmlns:a16="http://schemas.microsoft.com/office/drawing/2014/main" id="{933A9ADE-2944-4D3B-F03F-4CF45F164A04}"/>
              </a:ext>
            </a:extLst>
          </p:cNvPr>
          <p:cNvPicPr>
            <a:picLocks noChangeAspect="1"/>
          </p:cNvPicPr>
          <p:nvPr/>
        </p:nvPicPr>
        <p:blipFill>
          <a:blip r:embed="rId5"/>
          <a:stretch>
            <a:fillRect/>
          </a:stretch>
        </p:blipFill>
        <p:spPr>
          <a:xfrm>
            <a:off x="10067729" y="2443899"/>
            <a:ext cx="7334250" cy="6172200"/>
          </a:xfrm>
          <a:prstGeom prst="rect">
            <a:avLst/>
          </a:prstGeom>
        </p:spPr>
      </p:pic>
    </p:spTree>
    <p:extLst>
      <p:ext uri="{BB962C8B-B14F-4D97-AF65-F5344CB8AC3E}">
        <p14:creationId xmlns:p14="http://schemas.microsoft.com/office/powerpoint/2010/main" val="1911213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4DD86-5F52-D47A-8B3D-99CEEA2916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4D0BF6A-5B85-8890-B234-7EA114224FA4}"/>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893CCB19-58CE-0866-D3BF-24EBCBC06648}"/>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C39B9514-E560-9A7A-2BCE-9D94903C5945}"/>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55F721DA-F932-9623-21C9-98FD3B4ECBFB}"/>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8CA6456C-104C-5C6E-8168-6B0AB5FB7035}"/>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DB0112F6-CC9C-3464-7F40-9873DE34300A}"/>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9EC30FB0-FAA5-2693-1ED0-C088FAC76C33}"/>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C21041E8-D7C6-7711-5180-1BEA627125C3}"/>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5BDFED08-FACD-03A9-8EAD-AA98B2811F74}"/>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9C26238B-A311-FBDF-A729-D448F68D0FDB}"/>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893B1299-90A5-348A-E063-50A5EF8FB16D}"/>
              </a:ext>
            </a:extLst>
          </p:cNvPr>
          <p:cNvSpPr txBox="1"/>
          <p:nvPr/>
        </p:nvSpPr>
        <p:spPr>
          <a:xfrm>
            <a:off x="1471760" y="763222"/>
            <a:ext cx="15845279" cy="1938992"/>
          </a:xfrm>
          <a:prstGeom prst="rect">
            <a:avLst/>
          </a:prstGeom>
          <a:noFill/>
        </p:spPr>
        <p:txBody>
          <a:bodyPr wrap="square">
            <a:spAutoFit/>
          </a:bodyPr>
          <a:lstStyle/>
          <a:p>
            <a:r>
              <a:rPr lang="es-ES" sz="2400" b="1" dirty="0"/>
              <a:t>¿QUÉ ES NoSQL?</a:t>
            </a:r>
          </a:p>
          <a:p>
            <a:endParaRPr lang="es-ES" sz="2400" dirty="0"/>
          </a:p>
          <a:p>
            <a:r>
              <a:rPr lang="es-ES" sz="2400" dirty="0"/>
              <a:t>Una base de datos NoSQL es "No SQL", "No relacional", "No solo SQL" y, en su mayoría, de código abierto. Es una alternativa a las bases de datos relacionales tradicionales:</a:t>
            </a:r>
          </a:p>
          <a:p>
            <a:endParaRPr lang="es-ES" sz="2400" dirty="0"/>
          </a:p>
        </p:txBody>
      </p:sp>
      <p:graphicFrame>
        <p:nvGraphicFramePr>
          <p:cNvPr id="15" name="Diagrama 14">
            <a:extLst>
              <a:ext uri="{FF2B5EF4-FFF2-40B4-BE49-F238E27FC236}">
                <a16:creationId xmlns:a16="http://schemas.microsoft.com/office/drawing/2014/main" id="{36A4A594-F9E2-47E1-B46F-75BC950E56B6}"/>
              </a:ext>
            </a:extLst>
          </p:cNvPr>
          <p:cNvGraphicFramePr/>
          <p:nvPr>
            <p:extLst>
              <p:ext uri="{D42A27DB-BD31-4B8C-83A1-F6EECF244321}">
                <p14:modId xmlns:p14="http://schemas.microsoft.com/office/powerpoint/2010/main" val="1242861649"/>
              </p:ext>
            </p:extLst>
          </p:nvPr>
        </p:nvGraphicFramePr>
        <p:xfrm>
          <a:off x="2092752" y="3148553"/>
          <a:ext cx="14159058" cy="630653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054327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BE647-2F94-13D5-27DE-4A5DB74E1A0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3863DAD-F684-284C-2ED7-62294E5E5950}"/>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B898E5CA-37A9-0597-9D10-9A6A87597AAC}"/>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9C395F84-2666-E01F-7240-1F6F93BDA7B3}"/>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86FA7629-9511-F4A4-7613-1B201C33252E}"/>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E446395D-E9BA-9E85-56A5-2F6A6409A8F8}"/>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F9A0ECEB-C6B6-16E0-C6D1-98D056177F22}"/>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7513AD4A-301F-94CD-5896-56702A74C75B}"/>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2FBD03C7-19EF-C8F7-680E-2A1D5D5406DD}"/>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08FEA821-FD08-DD49-404E-B2A3BAB88CF0}"/>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911FD1F1-29DA-B476-936B-2C9DEF53253B}"/>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graphicFrame>
        <p:nvGraphicFramePr>
          <p:cNvPr id="16" name="Diagrama 15">
            <a:extLst>
              <a:ext uri="{FF2B5EF4-FFF2-40B4-BE49-F238E27FC236}">
                <a16:creationId xmlns:a16="http://schemas.microsoft.com/office/drawing/2014/main" id="{C104EC18-4666-4C83-F7A2-DF642434B7FE}"/>
              </a:ext>
            </a:extLst>
          </p:cNvPr>
          <p:cNvGraphicFramePr/>
          <p:nvPr>
            <p:extLst>
              <p:ext uri="{D42A27DB-BD31-4B8C-83A1-F6EECF244321}">
                <p14:modId xmlns:p14="http://schemas.microsoft.com/office/powerpoint/2010/main" val="3674299635"/>
              </p:ext>
            </p:extLst>
          </p:nvPr>
        </p:nvGraphicFramePr>
        <p:xfrm>
          <a:off x="900752" y="76992"/>
          <a:ext cx="17196179" cy="973574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263708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D14C7-3B5E-1A70-992B-B09FDCFDA45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1D9F085-91FA-81B3-CC62-B31C31FABC84}"/>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48553112-EF87-F2B3-B6D8-809EC183AD07}"/>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B2228278-288F-16B3-4350-93C5BB1F4655}"/>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B911FA6F-BA2F-0356-30C6-BEC6C34DAFE3}"/>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77F69085-FDF3-B74B-F1CC-F6E49A615853}"/>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5C650FCC-0C4E-83A7-5D24-7111486E0A4C}"/>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EB97EA0C-CF38-8FBB-4D33-8FF3F65F1720}"/>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E0029B75-72E1-6E07-5CED-FAFFD8BCEC67}"/>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F8DF359A-547D-5CA6-17B5-43D4219C22D3}"/>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9C992A5C-20D9-8ED2-6D60-72BC099A1714}"/>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5" name="CuadroTexto 14">
            <a:extLst>
              <a:ext uri="{FF2B5EF4-FFF2-40B4-BE49-F238E27FC236}">
                <a16:creationId xmlns:a16="http://schemas.microsoft.com/office/drawing/2014/main" id="{48027601-A05C-DD91-BFE1-FC81918C0ABD}"/>
              </a:ext>
            </a:extLst>
          </p:cNvPr>
          <p:cNvSpPr txBox="1"/>
          <p:nvPr/>
        </p:nvSpPr>
        <p:spPr>
          <a:xfrm>
            <a:off x="1584881" y="851999"/>
            <a:ext cx="15118238" cy="3170099"/>
          </a:xfrm>
          <a:prstGeom prst="rect">
            <a:avLst/>
          </a:prstGeom>
          <a:noFill/>
        </p:spPr>
        <p:txBody>
          <a:bodyPr wrap="square">
            <a:spAutoFit/>
          </a:bodyPr>
          <a:lstStyle/>
          <a:p>
            <a:r>
              <a:rPr lang="es-ES" sz="2000" dirty="0"/>
              <a:t>Ejemplo 1: Una tabla de productos. Piense en todos los atributos y propiedades de un producto sobre el que desea recopilar datos. Diseñe y defina el esquema de la tabla e inserte los datos. No tenga en cuenta que cada producto tendrá atributos diferentes.</a:t>
            </a:r>
          </a:p>
          <a:p>
            <a:endParaRPr lang="es-ES" sz="2000" dirty="0"/>
          </a:p>
          <a:p>
            <a:r>
              <a:rPr lang="es-ES" sz="2000" dirty="0"/>
              <a:t>Por ejemplo, un robot de cocina </a:t>
            </a:r>
            <a:r>
              <a:rPr lang="es-ES" sz="2000" dirty="0" err="1"/>
              <a:t>Nutriblend</a:t>
            </a:r>
            <a:r>
              <a:rPr lang="es-ES" sz="2000" dirty="0"/>
              <a:t> Complete tendrá atributos muy diferentes a los de una prenda de vestir, que a su vez tendrán atributos muy diferentes a los de un libro. Tenemos dos opciones:</a:t>
            </a:r>
          </a:p>
          <a:p>
            <a:endParaRPr lang="es-ES" sz="2000" dirty="0"/>
          </a:p>
          <a:p>
            <a:pPr marL="457200" indent="-457200">
              <a:buAutoNum type="alphaLcParenBoth"/>
            </a:pPr>
            <a:r>
              <a:rPr lang="es-ES" sz="2000" dirty="0"/>
              <a:t>Diseñar una tabla con todos los atributos posibles para todos los productos. Habrá varias columnas que serán relevantes para un producto, pero irrelevantes para muchos otros.</a:t>
            </a:r>
          </a:p>
          <a:p>
            <a:pPr marL="457200" indent="-457200">
              <a:buAutoNum type="alphaLcParenBoth"/>
            </a:pPr>
            <a:endParaRPr lang="es-ES" sz="2000" dirty="0"/>
          </a:p>
          <a:p>
            <a:r>
              <a:rPr lang="es-ES" sz="2000" dirty="0"/>
              <a:t>(b) Crear una tabla independiente para cada producto.</a:t>
            </a:r>
            <a:endParaRPr lang="es-CO" sz="2000" dirty="0"/>
          </a:p>
        </p:txBody>
      </p:sp>
      <p:sp>
        <p:nvSpPr>
          <p:cNvPr id="17" name="CuadroTexto 16">
            <a:extLst>
              <a:ext uri="{FF2B5EF4-FFF2-40B4-BE49-F238E27FC236}">
                <a16:creationId xmlns:a16="http://schemas.microsoft.com/office/drawing/2014/main" id="{8936E192-18C3-95F8-2ED6-EFBE1AFC4E11}"/>
              </a:ext>
            </a:extLst>
          </p:cNvPr>
          <p:cNvSpPr txBox="1"/>
          <p:nvPr/>
        </p:nvSpPr>
        <p:spPr>
          <a:xfrm>
            <a:off x="1670900" y="8382768"/>
            <a:ext cx="15467030" cy="830997"/>
          </a:xfrm>
          <a:prstGeom prst="rect">
            <a:avLst/>
          </a:prstGeom>
          <a:noFill/>
        </p:spPr>
        <p:txBody>
          <a:bodyPr wrap="square">
            <a:spAutoFit/>
          </a:bodyPr>
          <a:lstStyle/>
          <a:p>
            <a:r>
              <a:rPr lang="es-CO" sz="2400" dirty="0"/>
              <a:t>Ambas opciones tienen sus ventajas y desventajas. La opción (a) genera una tabla dispersa. La segunda, genera una sobrecarga de rendimiento al requerir la obtención de información para más de un producto.</a:t>
            </a:r>
          </a:p>
        </p:txBody>
      </p:sp>
      <p:sp>
        <p:nvSpPr>
          <p:cNvPr id="18" name="AutoShape 2" descr="Imagen de ">
            <a:extLst>
              <a:ext uri="{FF2B5EF4-FFF2-40B4-BE49-F238E27FC236}">
                <a16:creationId xmlns:a16="http://schemas.microsoft.com/office/drawing/2014/main" id="{400C109B-8AA5-D8ED-6F5B-D971E1E808BF}"/>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9" name="Imagen 18">
            <a:extLst>
              <a:ext uri="{FF2B5EF4-FFF2-40B4-BE49-F238E27FC236}">
                <a16:creationId xmlns:a16="http://schemas.microsoft.com/office/drawing/2014/main" id="{443C5435-DF33-D92F-6E1E-4A22E2C2D793}"/>
              </a:ext>
            </a:extLst>
          </p:cNvPr>
          <p:cNvPicPr>
            <a:picLocks noChangeAspect="1"/>
          </p:cNvPicPr>
          <p:nvPr/>
        </p:nvPicPr>
        <p:blipFill>
          <a:blip r:embed="rId5"/>
          <a:stretch>
            <a:fillRect/>
          </a:stretch>
        </p:blipFill>
        <p:spPr>
          <a:xfrm>
            <a:off x="4619055" y="4110875"/>
            <a:ext cx="9753600" cy="3371850"/>
          </a:xfrm>
          <a:prstGeom prst="rect">
            <a:avLst/>
          </a:prstGeom>
        </p:spPr>
      </p:pic>
    </p:spTree>
    <p:extLst>
      <p:ext uri="{BB962C8B-B14F-4D97-AF65-F5344CB8AC3E}">
        <p14:creationId xmlns:p14="http://schemas.microsoft.com/office/powerpoint/2010/main" val="2892047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6179AF-B1C6-AE10-0D7E-85F643271C1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D9FCB06-A47A-AE5C-B721-543F5D0DAA62}"/>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88BE256A-CA29-4771-425F-35C6CB4D207F}"/>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459A4757-108E-2BB0-31F3-EF1554C839E6}"/>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0A39DEA5-8D8F-7F33-DAF1-3E0C32F6E65A}"/>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E8C933B9-1A63-FD44-039D-BED154C8D410}"/>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9A07CAB6-088E-DCAC-2288-D003D753AF7C}"/>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978041F8-67FF-3148-D8F4-8824AE0D9C5F}"/>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0A404AAC-307F-08A6-2768-47F70DD0F540}"/>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0FC8EE0D-272E-CA42-8575-319D49B62542}"/>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8D629683-3EEA-5399-9803-67BE8E1C50EC}"/>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4" name="CuadroTexto 13">
            <a:extLst>
              <a:ext uri="{FF2B5EF4-FFF2-40B4-BE49-F238E27FC236}">
                <a16:creationId xmlns:a16="http://schemas.microsoft.com/office/drawing/2014/main" id="{C24969DD-537D-BC0D-CF48-89BF481A34D7}"/>
              </a:ext>
            </a:extLst>
          </p:cNvPr>
          <p:cNvSpPr txBox="1"/>
          <p:nvPr/>
        </p:nvSpPr>
        <p:spPr>
          <a:xfrm>
            <a:off x="10776348" y="3989337"/>
            <a:ext cx="6736729" cy="2554545"/>
          </a:xfrm>
          <a:prstGeom prst="rect">
            <a:avLst/>
          </a:prstGeom>
          <a:noFill/>
        </p:spPr>
        <p:txBody>
          <a:bodyPr wrap="square">
            <a:spAutoFit/>
          </a:bodyPr>
          <a:lstStyle/>
          <a:p>
            <a:r>
              <a:rPr lang="es-ES" sz="2000" dirty="0"/>
              <a:t>Todos estos desafíos se pueden abordar con bases de datos NoSQL como MongoDB. Una colección MongoDB puede contener documentos, cada uno con un conjunto diferente de pares clave-valor.</a:t>
            </a:r>
          </a:p>
          <a:p>
            <a:endParaRPr lang="es-ES" sz="2000" dirty="0"/>
          </a:p>
          <a:p>
            <a:r>
              <a:rPr lang="es-ES" sz="2000" dirty="0"/>
              <a:t>La mayoría de las bases de datos NoSQL no requieren que el esquema esté predefinido. En otras palabras, no requieren una estructura de tabla fija.</a:t>
            </a:r>
            <a:endParaRPr lang="es-CO" sz="2000" dirty="0"/>
          </a:p>
        </p:txBody>
      </p:sp>
      <p:sp>
        <p:nvSpPr>
          <p:cNvPr id="21" name="CuadroTexto 20">
            <a:extLst>
              <a:ext uri="{FF2B5EF4-FFF2-40B4-BE49-F238E27FC236}">
                <a16:creationId xmlns:a16="http://schemas.microsoft.com/office/drawing/2014/main" id="{89E44569-89F6-03C2-4D57-A03A9B7192EF}"/>
              </a:ext>
            </a:extLst>
          </p:cNvPr>
          <p:cNvSpPr txBox="1"/>
          <p:nvPr/>
        </p:nvSpPr>
        <p:spPr>
          <a:xfrm>
            <a:off x="983975" y="696128"/>
            <a:ext cx="9186420" cy="9140964"/>
          </a:xfrm>
          <a:prstGeom prst="rect">
            <a:avLst/>
          </a:prstGeom>
          <a:solidFill>
            <a:schemeClr val="bg1">
              <a:lumMod val="95000"/>
            </a:schemeClr>
          </a:solidFill>
        </p:spPr>
        <p:txBody>
          <a:bodyPr wrap="square">
            <a:spAutoFit/>
          </a:bodyPr>
          <a:lstStyle/>
          <a:p>
            <a:pPr>
              <a:buNone/>
            </a:pPr>
            <a:r>
              <a:rPr lang="es-CO" sz="1600" b="0" i="0" dirty="0" err="1">
                <a:solidFill>
                  <a:srgbClr val="242021"/>
                </a:solidFill>
                <a:effectLst/>
                <a:latin typeface="CourierNewPSMT"/>
              </a:rPr>
              <a:t>Product</a:t>
            </a:r>
            <a:endParaRPr lang="es-CO" sz="1600" b="0" i="0" dirty="0">
              <a:solidFill>
                <a:srgbClr val="242021"/>
              </a:solidFill>
              <a:effectLst/>
              <a:latin typeface="CourierNewPSMT"/>
            </a:endParaRPr>
          </a:p>
          <a:p>
            <a:pPr>
              <a:buNone/>
            </a:pPr>
            <a:r>
              <a:rPr lang="es-CO" sz="1600" b="0" i="0" dirty="0">
                <a:solidFill>
                  <a:srgbClr val="242021"/>
                </a:solidFill>
                <a:effectLst/>
                <a:latin typeface="CourierNewPSMT"/>
              </a:rPr>
              <a:t>{ {</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ProductName</a:t>
            </a:r>
            <a:r>
              <a:rPr lang="es-CO" sz="1600" b="0" i="0" dirty="0">
                <a:solidFill>
                  <a:srgbClr val="242021"/>
                </a:solidFill>
                <a:effectLst/>
                <a:latin typeface="CourierNewPSMT"/>
              </a:rPr>
              <a:t>”: “</a:t>
            </a:r>
            <a:r>
              <a:rPr lang="es-CO" sz="1600" b="0" i="0" dirty="0" err="1">
                <a:solidFill>
                  <a:srgbClr val="242021"/>
                </a:solidFill>
                <a:effectLst/>
                <a:latin typeface="CourierNewPSMT"/>
              </a:rPr>
              <a:t>NutriblendCKM</a:t>
            </a:r>
            <a:r>
              <a:rPr lang="es-CO" sz="1600" b="0" i="0" dirty="0">
                <a:solidFill>
                  <a:srgbClr val="242021"/>
                </a:solidFill>
                <a:effectLst/>
                <a:latin typeface="CourierNewPSMT"/>
              </a:rPr>
              <a:t>”,</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MotorPower</a:t>
            </a:r>
            <a:r>
              <a:rPr lang="es-CO" sz="1600" b="0" i="0" dirty="0">
                <a:solidFill>
                  <a:srgbClr val="242021"/>
                </a:solidFill>
                <a:effectLst/>
                <a:latin typeface="CourierNewPSMT"/>
              </a:rPr>
              <a:t>”: “22000 RPM”,</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OperatingVoltage</a:t>
            </a:r>
            <a:r>
              <a:rPr lang="es-CO" sz="1600" b="0" i="0" dirty="0">
                <a:solidFill>
                  <a:srgbClr val="242021"/>
                </a:solidFill>
                <a:effectLst/>
                <a:latin typeface="CourierNewPSMT"/>
              </a:rPr>
              <a:t>”: “400 Watts”,</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JarType</a:t>
            </a:r>
            <a:r>
              <a:rPr lang="es-CO" sz="1600" b="0" i="0" dirty="0">
                <a:solidFill>
                  <a:srgbClr val="242021"/>
                </a:solidFill>
                <a:effectLst/>
                <a:latin typeface="CourierNewPSMT"/>
              </a:rPr>
              <a:t>”: “Big Jar”,</a:t>
            </a:r>
          </a:p>
          <a:p>
            <a:pPr lvl="2"/>
            <a:r>
              <a:rPr lang="es-CO" sz="1600" b="0" i="0" dirty="0">
                <a:solidFill>
                  <a:srgbClr val="242021"/>
                </a:solidFill>
                <a:effectLst/>
                <a:latin typeface="CourierNewPSMT"/>
              </a:rPr>
              <a:t>            “</a:t>
            </a:r>
            <a:r>
              <a:rPr lang="es-CO" sz="1600" b="0" i="0" dirty="0" err="1">
                <a:solidFill>
                  <a:srgbClr val="242021"/>
                </a:solidFill>
                <a:effectLst/>
                <a:latin typeface="CourierNewPSMT"/>
              </a:rPr>
              <a:t>Juicer</a:t>
            </a:r>
            <a:r>
              <a:rPr lang="es-CO" sz="1600" b="0" i="0" dirty="0">
                <a:solidFill>
                  <a:srgbClr val="242021"/>
                </a:solidFill>
                <a:effectLst/>
                <a:latin typeface="CourierNewPSMT"/>
              </a:rPr>
              <a:t>” : </a:t>
            </a:r>
            <a:r>
              <a:rPr lang="es-CO" sz="1600" b="0" i="0" dirty="0" err="1">
                <a:solidFill>
                  <a:srgbClr val="242021"/>
                </a:solidFill>
                <a:effectLst/>
                <a:latin typeface="CourierNewPSMT"/>
              </a:rPr>
              <a:t>Dubcatagioa</a:t>
            </a:r>
            <a:r>
              <a:rPr lang="es-CO" sz="1600" b="0" i="0" dirty="0">
                <a:solidFill>
                  <a:srgbClr val="242021"/>
                </a:solidFill>
                <a:effectLst/>
                <a:latin typeface="CourierNewPSMT"/>
              </a:rPr>
              <a:t>: </a:t>
            </a:r>
            <a:r>
              <a:rPr lang="en-US" sz="1600" b="0" i="0" dirty="0">
                <a:solidFill>
                  <a:srgbClr val="242021"/>
                </a:solidFill>
                <a:effectLst/>
                <a:latin typeface="CourierNewPSMT"/>
              </a:rPr>
              <a:t>{</a:t>
            </a:r>
            <a:r>
              <a:rPr lang="en-US" sz="1600" b="0" i="0" dirty="0" err="1">
                <a:solidFill>
                  <a:srgbClr val="242021"/>
                </a:solidFill>
                <a:effectLst/>
                <a:latin typeface="CourierNewPSMT"/>
              </a:rPr>
              <a:t>Verdudas</a:t>
            </a:r>
            <a:r>
              <a:rPr lang="en-US" sz="1600" b="0" i="0" dirty="0">
                <a:solidFill>
                  <a:srgbClr val="242021"/>
                </a:solidFill>
                <a:effectLst/>
                <a:latin typeface="CourierNewPSMT"/>
              </a:rPr>
              <a:t>: , Fritas</a:t>
            </a:r>
            <a:r>
              <a:rPr lang="es-CO" sz="1600" b="0" i="0" dirty="0">
                <a:solidFill>
                  <a:srgbClr val="242021"/>
                </a:solidFill>
                <a:effectLst/>
                <a:latin typeface="CourierNewPSMT"/>
              </a:rPr>
              <a:t>:</a:t>
            </a:r>
            <a:r>
              <a:rPr lang="en-US" sz="1600" b="0" i="0" dirty="0">
                <a:solidFill>
                  <a:srgbClr val="242021"/>
                </a:solidFill>
                <a:effectLst/>
                <a:latin typeface="CourierNewPSMT"/>
              </a:rPr>
              <a:t> }</a:t>
            </a:r>
            <a:r>
              <a:rPr lang="es-CO" sz="1600" b="0" i="0" dirty="0">
                <a:solidFill>
                  <a:srgbClr val="242021"/>
                </a:solidFill>
                <a:effectLst/>
                <a:latin typeface="CourierNewPSMT"/>
              </a:rPr>
              <a:t>, </a:t>
            </a:r>
          </a:p>
          <a:p>
            <a:pPr lvl="2"/>
            <a:r>
              <a:rPr lang="es-CO" sz="1600" b="0" i="0" dirty="0">
                <a:solidFill>
                  <a:srgbClr val="242021"/>
                </a:solidFill>
                <a:effectLst/>
                <a:latin typeface="CourierNewPSMT"/>
              </a:rPr>
              <a:t>           “</a:t>
            </a:r>
            <a:r>
              <a:rPr lang="es-CO" sz="1600" b="0" i="0" dirty="0" err="1">
                <a:solidFill>
                  <a:srgbClr val="242021"/>
                </a:solidFill>
                <a:effectLst/>
                <a:latin typeface="CourierNewPSMT"/>
              </a:rPr>
              <a:t>Blender</a:t>
            </a:r>
            <a:r>
              <a:rPr lang="es-CO" sz="1600" b="0" i="0" dirty="0">
                <a:solidFill>
                  <a:srgbClr val="242021"/>
                </a:solidFill>
                <a:effectLst/>
                <a:latin typeface="CourierNewPSMT"/>
              </a:rPr>
              <a:t>”,</a:t>
            </a:r>
          </a:p>
          <a:p>
            <a:pPr lvl="2"/>
            <a:r>
              <a:rPr lang="es-CO" sz="1600" b="0" i="0" dirty="0">
                <a:solidFill>
                  <a:srgbClr val="242021"/>
                </a:solidFill>
                <a:effectLst/>
                <a:latin typeface="CourierNewPSMT"/>
              </a:rPr>
              <a:t>           “Chopper”,</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NoofBlades</a:t>
            </a:r>
            <a:r>
              <a:rPr lang="es-CO" sz="1600" b="0" i="0" dirty="0">
                <a:solidFill>
                  <a:srgbClr val="242021"/>
                </a:solidFill>
                <a:effectLst/>
                <a:latin typeface="CourierNewPSMT"/>
              </a:rPr>
              <a:t>”: 3,</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AdditionalCaps</a:t>
            </a:r>
            <a:r>
              <a:rPr lang="es-CO" sz="1600" b="0" i="0" dirty="0">
                <a:solidFill>
                  <a:srgbClr val="242021"/>
                </a:solidFill>
                <a:effectLst/>
                <a:latin typeface="CourierNewPSMT"/>
              </a:rPr>
              <a:t>”: 2,</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Accessories</a:t>
            </a:r>
            <a:r>
              <a:rPr lang="es-CO" sz="1600" b="0" i="0" dirty="0">
                <a:solidFill>
                  <a:srgbClr val="242021"/>
                </a:solidFill>
                <a:effectLst/>
                <a:latin typeface="CourierNewPSMT"/>
              </a:rPr>
              <a:t>”: </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Seasoning</a:t>
            </a:r>
            <a:r>
              <a:rPr lang="es-CO" sz="1600" b="0" i="0" dirty="0">
                <a:solidFill>
                  <a:srgbClr val="242021"/>
                </a:solidFill>
                <a:effectLst/>
                <a:latin typeface="CourierNewPSMT"/>
              </a:rPr>
              <a:t> </a:t>
            </a:r>
            <a:r>
              <a:rPr lang="es-CO" sz="1600" b="0" i="0" dirty="0" err="1">
                <a:solidFill>
                  <a:srgbClr val="242021"/>
                </a:solidFill>
                <a:effectLst/>
                <a:latin typeface="CourierNewPSMT"/>
              </a:rPr>
              <a:t>Cap</a:t>
            </a:r>
            <a:r>
              <a:rPr lang="es-CO" sz="1600" b="0" i="0" dirty="0">
                <a:solidFill>
                  <a:srgbClr val="242021"/>
                </a:solidFill>
                <a:effectLst/>
                <a:latin typeface="CourierNewPSMT"/>
              </a:rPr>
              <a:t>”, </a:t>
            </a:r>
          </a:p>
          <a:p>
            <a:pPr>
              <a:buNone/>
            </a:pPr>
            <a:r>
              <a:rPr lang="es-CO" sz="1600" b="0" i="0" dirty="0">
                <a:solidFill>
                  <a:srgbClr val="242021"/>
                </a:solidFill>
                <a:effectLst/>
                <a:latin typeface="CourierNewPSMT"/>
              </a:rPr>
              <a:t>“Price”: “3790 INR”</a:t>
            </a:r>
          </a:p>
          <a:p>
            <a:pPr>
              <a:buNone/>
            </a:pPr>
            <a:r>
              <a:rPr lang="es-CO" sz="1600" b="0" i="0" dirty="0">
                <a:solidFill>
                  <a:srgbClr val="242021"/>
                </a:solidFill>
                <a:effectLst/>
                <a:latin typeface="CourierNewPSMT"/>
              </a:rPr>
              <a:t>} {</a:t>
            </a:r>
            <a:r>
              <a:rPr lang="es-CO" sz="1600" dirty="0"/>
              <a:t> </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ProductName</a:t>
            </a:r>
            <a:r>
              <a:rPr lang="es-CO" sz="1600" b="0" i="0" dirty="0">
                <a:solidFill>
                  <a:srgbClr val="242021"/>
                </a:solidFill>
                <a:effectLst/>
                <a:latin typeface="CourierNewPSMT"/>
              </a:rPr>
              <a:t>”: “GAP </a:t>
            </a:r>
            <a:r>
              <a:rPr lang="es-CO" sz="1600" b="0" i="0" dirty="0" err="1">
                <a:solidFill>
                  <a:srgbClr val="242021"/>
                </a:solidFill>
                <a:effectLst/>
                <a:latin typeface="CourierNewPSMT"/>
              </a:rPr>
              <a:t>Tshirt</a:t>
            </a:r>
            <a:r>
              <a:rPr lang="es-CO" sz="1600" b="0" i="0" dirty="0">
                <a:solidFill>
                  <a:srgbClr val="242021"/>
                </a:solidFill>
                <a:effectLst/>
                <a:latin typeface="CourierNewPSMT"/>
              </a:rPr>
              <a:t>”, </a:t>
            </a:r>
          </a:p>
          <a:p>
            <a:pPr>
              <a:buNone/>
            </a:pPr>
            <a:r>
              <a:rPr lang="es-CO" sz="1600" b="0" i="0" dirty="0">
                <a:solidFill>
                  <a:srgbClr val="242021"/>
                </a:solidFill>
                <a:effectLst/>
                <a:latin typeface="CourierNewPSMT"/>
              </a:rPr>
              <a:t>“Brand”: “GAP”,</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Fabric</a:t>
            </a:r>
            <a:r>
              <a:rPr lang="es-CO" sz="1600" b="0" i="0" dirty="0">
                <a:solidFill>
                  <a:srgbClr val="242021"/>
                </a:solidFill>
                <a:effectLst/>
                <a:latin typeface="CourierNewPSMT"/>
              </a:rPr>
              <a:t>”: “100% Cotton”, </a:t>
            </a:r>
          </a:p>
          <a:p>
            <a:pPr>
              <a:buNone/>
            </a:pPr>
            <a:r>
              <a:rPr lang="es-CO" sz="1600" b="0" i="0" dirty="0">
                <a:solidFill>
                  <a:srgbClr val="242021"/>
                </a:solidFill>
                <a:effectLst/>
                <a:latin typeface="CourierNewPSMT"/>
              </a:rPr>
              <a:t>“Style”: “Polo”,</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SleeveType</a:t>
            </a:r>
            <a:r>
              <a:rPr lang="es-CO" sz="1600" b="0" i="0" dirty="0">
                <a:solidFill>
                  <a:srgbClr val="242021"/>
                </a:solidFill>
                <a:effectLst/>
                <a:latin typeface="CourierNewPSMT"/>
              </a:rPr>
              <a:t>”: “</a:t>
            </a:r>
            <a:r>
              <a:rPr lang="es-CO" sz="1600" b="0" i="0" dirty="0" err="1">
                <a:solidFill>
                  <a:srgbClr val="242021"/>
                </a:solidFill>
                <a:effectLst/>
                <a:latin typeface="CourierNewPSMT"/>
              </a:rPr>
              <a:t>Hemmed</a:t>
            </a:r>
            <a:r>
              <a:rPr lang="es-CO" sz="1600" b="0" i="0" dirty="0">
                <a:solidFill>
                  <a:srgbClr val="242021"/>
                </a:solidFill>
                <a:effectLst/>
                <a:latin typeface="CourierNewPSMT"/>
              </a:rPr>
              <a:t> </a:t>
            </a:r>
            <a:r>
              <a:rPr lang="es-CO" sz="1600" b="0" i="0" dirty="0" err="1">
                <a:solidFill>
                  <a:srgbClr val="242021"/>
                </a:solidFill>
                <a:effectLst/>
                <a:latin typeface="CourierNewPSMT"/>
              </a:rPr>
              <a:t>Sleeves</a:t>
            </a:r>
            <a:r>
              <a:rPr lang="es-CO" sz="1600" b="0" i="0" dirty="0">
                <a:solidFill>
                  <a:srgbClr val="242021"/>
                </a:solidFill>
                <a:effectLst/>
                <a:latin typeface="CourierNewPSMT"/>
              </a:rPr>
              <a:t>”, </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NeckType</a:t>
            </a:r>
            <a:r>
              <a:rPr lang="es-CO" sz="1600" b="0" i="0" dirty="0">
                <a:solidFill>
                  <a:srgbClr val="242021"/>
                </a:solidFill>
                <a:effectLst/>
                <a:latin typeface="CourierNewPSMT"/>
              </a:rPr>
              <a:t>”: “Polo”,</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Size</a:t>
            </a:r>
            <a:r>
              <a:rPr lang="es-CO" sz="1600" b="0" i="0" dirty="0">
                <a:solidFill>
                  <a:srgbClr val="242021"/>
                </a:solidFill>
                <a:effectLst/>
                <a:latin typeface="CourierNewPSMT"/>
              </a:rPr>
              <a:t>”: “L”,</a:t>
            </a:r>
          </a:p>
          <a:p>
            <a:pPr>
              <a:buNone/>
            </a:pPr>
            <a:r>
              <a:rPr lang="es-CO" sz="1600" b="0" i="0" dirty="0">
                <a:solidFill>
                  <a:srgbClr val="242021"/>
                </a:solidFill>
                <a:effectLst/>
                <a:latin typeface="CourierNewPSMT"/>
              </a:rPr>
              <a:t>“Price”: “1100 INR”</a:t>
            </a:r>
          </a:p>
          <a:p>
            <a:pPr>
              <a:buNone/>
            </a:pPr>
            <a:r>
              <a:rPr lang="es-CO" sz="1600" b="0" i="0" dirty="0">
                <a:solidFill>
                  <a:srgbClr val="242021"/>
                </a:solidFill>
                <a:effectLst/>
                <a:latin typeface="CourierNewPSMT"/>
              </a:rPr>
              <a:t>}{</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ProductName</a:t>
            </a:r>
            <a:r>
              <a:rPr lang="es-CO" sz="1600" b="0" i="0" dirty="0">
                <a:solidFill>
                  <a:srgbClr val="242021"/>
                </a:solidFill>
                <a:effectLst/>
                <a:latin typeface="CourierNewPSMT"/>
              </a:rPr>
              <a:t>”: “Book”,</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BookTitle</a:t>
            </a:r>
            <a:r>
              <a:rPr lang="es-CO" sz="1600" b="0" i="0" dirty="0">
                <a:solidFill>
                  <a:srgbClr val="242021"/>
                </a:solidFill>
                <a:effectLst/>
                <a:latin typeface="CourierNewPSMT"/>
              </a:rPr>
              <a:t>”: “Data </a:t>
            </a:r>
            <a:r>
              <a:rPr lang="es-CO" sz="1600" b="0" i="0" dirty="0" err="1">
                <a:solidFill>
                  <a:srgbClr val="242021"/>
                </a:solidFill>
                <a:effectLst/>
                <a:latin typeface="CourierNewPSMT"/>
              </a:rPr>
              <a:t>Analysis</a:t>
            </a:r>
            <a:r>
              <a:rPr lang="es-CO" sz="1600" b="0" i="0" dirty="0">
                <a:solidFill>
                  <a:srgbClr val="242021"/>
                </a:solidFill>
                <a:effectLst/>
                <a:latin typeface="CourierNewPSMT"/>
              </a:rPr>
              <a:t> </a:t>
            </a:r>
            <a:r>
              <a:rPr lang="es-CO" sz="1600" b="0" i="0" dirty="0" err="1">
                <a:solidFill>
                  <a:srgbClr val="242021"/>
                </a:solidFill>
                <a:effectLst/>
                <a:latin typeface="CourierNewPSMT"/>
              </a:rPr>
              <a:t>using</a:t>
            </a:r>
            <a:r>
              <a:rPr lang="es-CO" sz="1600" b="0" i="0" dirty="0">
                <a:solidFill>
                  <a:srgbClr val="242021"/>
                </a:solidFill>
                <a:effectLst/>
                <a:latin typeface="CourierNewPSMT"/>
              </a:rPr>
              <a:t> R”, </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AuthorName</a:t>
            </a:r>
            <a:r>
              <a:rPr lang="es-CO" sz="1600" b="0" i="0" dirty="0">
                <a:solidFill>
                  <a:srgbClr val="242021"/>
                </a:solidFill>
                <a:effectLst/>
                <a:latin typeface="CourierNewPSMT"/>
              </a:rPr>
              <a:t>”: “</a:t>
            </a:r>
            <a:r>
              <a:rPr lang="es-CO" sz="1600" b="0" i="0" dirty="0" err="1">
                <a:solidFill>
                  <a:srgbClr val="242021"/>
                </a:solidFill>
                <a:effectLst/>
                <a:latin typeface="CourierNewPSMT"/>
              </a:rPr>
              <a:t>Seema</a:t>
            </a:r>
            <a:r>
              <a:rPr lang="es-CO" sz="1600" b="0" i="0" dirty="0">
                <a:solidFill>
                  <a:srgbClr val="242021"/>
                </a:solidFill>
                <a:effectLst/>
                <a:latin typeface="CourierNewPSMT"/>
              </a:rPr>
              <a:t> </a:t>
            </a:r>
            <a:r>
              <a:rPr lang="es-CO" sz="1600" b="0" i="0" dirty="0" err="1">
                <a:solidFill>
                  <a:srgbClr val="242021"/>
                </a:solidFill>
                <a:effectLst/>
                <a:latin typeface="CourierNewPSMT"/>
              </a:rPr>
              <a:t>Acharya</a:t>
            </a:r>
            <a:r>
              <a:rPr lang="es-CO" sz="1600" b="0" i="0" dirty="0">
                <a:solidFill>
                  <a:srgbClr val="242021"/>
                </a:solidFill>
                <a:effectLst/>
                <a:latin typeface="CourierNewPSMT"/>
              </a:rPr>
              <a:t>”,</a:t>
            </a:r>
          </a:p>
          <a:p>
            <a:pPr>
              <a:buNone/>
            </a:pPr>
            <a:r>
              <a:rPr lang="es-CO" sz="1600" b="0" i="0" dirty="0">
                <a:solidFill>
                  <a:srgbClr val="242021"/>
                </a:solidFill>
                <a:effectLst/>
                <a:latin typeface="CourierNewPSMT"/>
              </a:rPr>
              <a:t>“Publisher”: “</a:t>
            </a:r>
            <a:r>
              <a:rPr lang="es-CO" sz="1600" b="0" i="0" dirty="0" err="1">
                <a:solidFill>
                  <a:srgbClr val="242021"/>
                </a:solidFill>
                <a:effectLst/>
                <a:latin typeface="CourierNewPSMT"/>
              </a:rPr>
              <a:t>Mcgraw</a:t>
            </a:r>
            <a:r>
              <a:rPr lang="es-CO" sz="1600" b="0" i="0" dirty="0">
                <a:solidFill>
                  <a:srgbClr val="242021"/>
                </a:solidFill>
                <a:effectLst/>
                <a:latin typeface="CourierNewPSMT"/>
              </a:rPr>
              <a:t> Hill </a:t>
            </a:r>
            <a:r>
              <a:rPr lang="es-CO" sz="1600" b="0" i="0" dirty="0" err="1">
                <a:solidFill>
                  <a:srgbClr val="242021"/>
                </a:solidFill>
                <a:effectLst/>
                <a:latin typeface="CourierNewPSMT"/>
              </a:rPr>
              <a:t>Higher</a:t>
            </a:r>
            <a:r>
              <a:rPr lang="es-CO" sz="1600" b="0" i="0" dirty="0">
                <a:solidFill>
                  <a:srgbClr val="242021"/>
                </a:solidFill>
                <a:effectLst/>
                <a:latin typeface="CourierNewPSMT"/>
              </a:rPr>
              <a:t> </a:t>
            </a:r>
            <a:r>
              <a:rPr lang="es-CO" sz="1600" b="0" i="0" dirty="0" err="1">
                <a:solidFill>
                  <a:srgbClr val="242021"/>
                </a:solidFill>
                <a:effectLst/>
                <a:latin typeface="CourierNewPSMT"/>
              </a:rPr>
              <a:t>Education</a:t>
            </a:r>
            <a:r>
              <a:rPr lang="es-CO" sz="1600" b="0" i="0" dirty="0">
                <a:solidFill>
                  <a:srgbClr val="242021"/>
                </a:solidFill>
                <a:effectLst/>
                <a:latin typeface="CourierNewPSMT"/>
              </a:rPr>
              <a:t> </a:t>
            </a:r>
            <a:r>
              <a:rPr lang="es-CO" sz="1600" b="0" i="0" dirty="0" err="1">
                <a:solidFill>
                  <a:srgbClr val="242021"/>
                </a:solidFill>
                <a:effectLst/>
                <a:latin typeface="CourierNewPSMT"/>
              </a:rPr>
              <a:t>Society</a:t>
            </a:r>
            <a:r>
              <a:rPr lang="es-CO" sz="1600" b="0" i="0" dirty="0">
                <a:solidFill>
                  <a:srgbClr val="242021"/>
                </a:solidFill>
                <a:effectLst/>
                <a:latin typeface="CourierNewPSMT"/>
              </a:rPr>
              <a:t>”,</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Type</a:t>
            </a:r>
            <a:r>
              <a:rPr lang="es-CO" sz="1600" b="0" i="0" dirty="0">
                <a:solidFill>
                  <a:srgbClr val="242021"/>
                </a:solidFill>
                <a:effectLst/>
                <a:latin typeface="CourierNewPSMT"/>
              </a:rPr>
              <a:t>”: “</a:t>
            </a:r>
            <a:r>
              <a:rPr lang="es-CO" sz="1600" b="0" i="0" dirty="0" err="1">
                <a:solidFill>
                  <a:srgbClr val="242021"/>
                </a:solidFill>
                <a:effectLst/>
                <a:latin typeface="CourierNewPSMT"/>
              </a:rPr>
              <a:t>Paper</a:t>
            </a:r>
            <a:r>
              <a:rPr lang="es-CO" sz="1600" b="0" i="0" dirty="0">
                <a:solidFill>
                  <a:srgbClr val="242021"/>
                </a:solidFill>
                <a:effectLst/>
                <a:latin typeface="CourierNewPSMT"/>
              </a:rPr>
              <a:t> back”, </a:t>
            </a:r>
          </a:p>
          <a:p>
            <a:pPr>
              <a:buNone/>
            </a:pPr>
            <a:r>
              <a:rPr lang="es-CO" sz="1600" b="0" i="0" dirty="0">
                <a:solidFill>
                  <a:srgbClr val="242021"/>
                </a:solidFill>
                <a:effectLst/>
                <a:latin typeface="CourierNewPSMT"/>
              </a:rPr>
              <a:t>“Kindle </a:t>
            </a:r>
            <a:r>
              <a:rPr lang="es-CO" sz="1600" b="0" i="0" dirty="0" err="1">
                <a:solidFill>
                  <a:srgbClr val="242021"/>
                </a:solidFill>
                <a:effectLst/>
                <a:latin typeface="CourierNewPSMT"/>
              </a:rPr>
              <a:t>Edition</a:t>
            </a:r>
            <a:r>
              <a:rPr lang="es-CO" sz="1600" b="0" i="0" dirty="0">
                <a:solidFill>
                  <a:srgbClr val="242021"/>
                </a:solidFill>
                <a:effectLst/>
                <a:latin typeface="CourierNewPSMT"/>
              </a:rPr>
              <a:t>”: “Yes”, </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YearofPublication</a:t>
            </a:r>
            <a:r>
              <a:rPr lang="es-CO" sz="1600" b="0" i="0" dirty="0">
                <a:solidFill>
                  <a:srgbClr val="242021"/>
                </a:solidFill>
                <a:effectLst/>
                <a:latin typeface="CourierNewPSMT"/>
              </a:rPr>
              <a:t>”: 2018, </a:t>
            </a:r>
          </a:p>
          <a:p>
            <a:pPr>
              <a:buNone/>
            </a:pPr>
            <a:r>
              <a:rPr lang="es-CO" sz="1600" b="0" i="0" dirty="0">
                <a:solidFill>
                  <a:srgbClr val="242021"/>
                </a:solidFill>
                <a:effectLst/>
                <a:latin typeface="CourierNewPSMT"/>
              </a:rPr>
              <a:t>“Price”: 545,</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ISBNNo</a:t>
            </a:r>
            <a:r>
              <a:rPr lang="es-CO" sz="1600" b="0" i="0" dirty="0">
                <a:solidFill>
                  <a:srgbClr val="242021"/>
                </a:solidFill>
                <a:effectLst/>
                <a:latin typeface="CourierNewPSMT"/>
              </a:rPr>
              <a:t>”: 9945678912, </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NoofPages</a:t>
            </a:r>
            <a:r>
              <a:rPr lang="es-CO" sz="1600" b="0" i="0" dirty="0">
                <a:solidFill>
                  <a:srgbClr val="242021"/>
                </a:solidFill>
                <a:effectLst/>
                <a:latin typeface="CourierNewPSMT"/>
              </a:rPr>
              <a:t>”: 580</a:t>
            </a:r>
          </a:p>
          <a:p>
            <a:pPr>
              <a:buNone/>
            </a:pPr>
            <a:r>
              <a:rPr lang="es-CO" sz="1600" b="0" i="0" dirty="0">
                <a:solidFill>
                  <a:srgbClr val="242021"/>
                </a:solidFill>
                <a:effectLst/>
                <a:latin typeface="CourierNewPSMT"/>
              </a:rPr>
              <a:t>}}</a:t>
            </a:r>
            <a:r>
              <a:rPr lang="es-CO" sz="1600" dirty="0"/>
              <a:t> </a:t>
            </a:r>
            <a:br>
              <a:rPr lang="es-CO" dirty="0"/>
            </a:br>
            <a:br>
              <a:rPr lang="es-CO" dirty="0"/>
            </a:br>
            <a:endParaRPr lang="es-CO" dirty="0"/>
          </a:p>
        </p:txBody>
      </p:sp>
    </p:spTree>
    <p:extLst>
      <p:ext uri="{BB962C8B-B14F-4D97-AF65-F5344CB8AC3E}">
        <p14:creationId xmlns:p14="http://schemas.microsoft.com/office/powerpoint/2010/main" val="3638169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4ACD7-627E-9472-78A2-2EB90A7BF68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D38A132-F666-A8A7-3830-0BBA866D53D1}"/>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9E13BD8C-495A-794B-FDDE-E2E931CD5840}"/>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0EB11BCF-040A-9AD9-18A8-CDC7D2C9EA23}"/>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3E69353D-8B25-76FF-EF6A-5F4EE5C10110}"/>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277EF867-9871-A533-52BF-ADBF96F9EE5C}"/>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4CB1E2A9-52D4-6023-F27F-DBB964979693}"/>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9217E882-8910-5299-6D39-1CB623E9AC47}"/>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37505127-E805-755F-FC34-2FC53FDF7505}"/>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65C7952D-DDC0-12F8-B257-49F1C7164B23}"/>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E0554C74-0C61-91F7-5957-581DD85D442E}"/>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graphicFrame>
        <p:nvGraphicFramePr>
          <p:cNvPr id="16" name="Diagrama 15">
            <a:extLst>
              <a:ext uri="{FF2B5EF4-FFF2-40B4-BE49-F238E27FC236}">
                <a16:creationId xmlns:a16="http://schemas.microsoft.com/office/drawing/2014/main" id="{278F9CA6-52C6-7F5F-DF87-4B9E95A2AA2C}"/>
              </a:ext>
            </a:extLst>
          </p:cNvPr>
          <p:cNvGraphicFramePr/>
          <p:nvPr>
            <p:extLst>
              <p:ext uri="{D42A27DB-BD31-4B8C-83A1-F6EECF244321}">
                <p14:modId xmlns:p14="http://schemas.microsoft.com/office/powerpoint/2010/main" val="3062055089"/>
              </p:ext>
            </p:extLst>
          </p:nvPr>
        </p:nvGraphicFramePr>
        <p:xfrm>
          <a:off x="1480008" y="1885361"/>
          <a:ext cx="14055365" cy="68815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4" name="CuadroTexto 13">
            <a:extLst>
              <a:ext uri="{FF2B5EF4-FFF2-40B4-BE49-F238E27FC236}">
                <a16:creationId xmlns:a16="http://schemas.microsoft.com/office/drawing/2014/main" id="{A5F3866B-332A-FBE7-9551-89918DF8E82C}"/>
              </a:ext>
            </a:extLst>
          </p:cNvPr>
          <p:cNvSpPr txBox="1"/>
          <p:nvPr/>
        </p:nvSpPr>
        <p:spPr>
          <a:xfrm>
            <a:off x="1670902" y="763222"/>
            <a:ext cx="9186420" cy="523220"/>
          </a:xfrm>
          <a:prstGeom prst="rect">
            <a:avLst/>
          </a:prstGeom>
          <a:noFill/>
        </p:spPr>
        <p:txBody>
          <a:bodyPr wrap="square">
            <a:spAutoFit/>
          </a:bodyPr>
          <a:lstStyle/>
          <a:p>
            <a:r>
              <a:rPr lang="es-ES" sz="2800" dirty="0"/>
              <a:t>Bases NoSQL</a:t>
            </a:r>
            <a:endParaRPr lang="es-CO" sz="2800" dirty="0"/>
          </a:p>
        </p:txBody>
      </p:sp>
    </p:spTree>
    <p:extLst>
      <p:ext uri="{BB962C8B-B14F-4D97-AF65-F5344CB8AC3E}">
        <p14:creationId xmlns:p14="http://schemas.microsoft.com/office/powerpoint/2010/main" val="1865320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6D315-4DBA-8294-E919-8078DD1BCDF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FE04D26-2DA6-E257-96B9-BCA3D95CCCD8}"/>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EF74C716-D966-8D9E-A6BA-BE4AA230AD6C}"/>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1493A688-31D3-AF26-BC8F-51F2573F5BE9}"/>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6FA43DF8-9022-13BA-C199-F12325FB4A44}"/>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00FB655E-9E0F-3DDD-FDFB-27F9B68448D7}"/>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E24F5646-AF39-C3C0-F5EA-88888932ECCD}"/>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2AE2DF45-00D7-7569-3AFA-008DA66D9F15}"/>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66305F9D-FC1C-81C1-EC86-C1432B6C131F}"/>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FF5E1FEA-A88D-4405-8B44-B29BE2657F94}"/>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816636B8-1D05-5E99-87AD-95E2697DC43B}"/>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0373C0D8-63B5-9FBB-8A13-8242D431C80F}"/>
              </a:ext>
            </a:extLst>
          </p:cNvPr>
          <p:cNvSpPr txBox="1"/>
          <p:nvPr/>
        </p:nvSpPr>
        <p:spPr>
          <a:xfrm>
            <a:off x="1303257" y="1868772"/>
            <a:ext cx="14232117" cy="2246769"/>
          </a:xfrm>
          <a:prstGeom prst="rect">
            <a:avLst/>
          </a:prstGeom>
          <a:noFill/>
        </p:spPr>
        <p:txBody>
          <a:bodyPr wrap="square">
            <a:spAutoFit/>
          </a:bodyPr>
          <a:lstStyle/>
          <a:p>
            <a:r>
              <a:rPr lang="es-ES" sz="2800" dirty="0"/>
              <a:t>Ya hemos mencionado que las bases de datos NoSQL no son relacionales. Se pueden clasificar, a grandes rasgos, en las siguientes:</a:t>
            </a:r>
          </a:p>
          <a:p>
            <a:endParaRPr lang="es-ES" sz="2800" dirty="0"/>
          </a:p>
          <a:p>
            <a:r>
              <a:rPr lang="es-ES" sz="2800" dirty="0"/>
              <a:t>1. Clave-valor o tabla hash grande.</a:t>
            </a:r>
          </a:p>
          <a:p>
            <a:r>
              <a:rPr lang="es-ES" sz="2800" dirty="0"/>
              <a:t>2. Sin esquema.</a:t>
            </a:r>
            <a:endParaRPr lang="es-CO" sz="2800" dirty="0"/>
          </a:p>
        </p:txBody>
      </p:sp>
      <p:sp>
        <p:nvSpPr>
          <p:cNvPr id="15" name="CuadroTexto 14">
            <a:extLst>
              <a:ext uri="{FF2B5EF4-FFF2-40B4-BE49-F238E27FC236}">
                <a16:creationId xmlns:a16="http://schemas.microsoft.com/office/drawing/2014/main" id="{BE2E4703-4BBA-10E9-FE4D-64E59B451B0E}"/>
              </a:ext>
            </a:extLst>
          </p:cNvPr>
          <p:cNvSpPr txBox="1"/>
          <p:nvPr/>
        </p:nvSpPr>
        <p:spPr>
          <a:xfrm>
            <a:off x="1274975" y="742391"/>
            <a:ext cx="9186420" cy="523220"/>
          </a:xfrm>
          <a:prstGeom prst="rect">
            <a:avLst/>
          </a:prstGeom>
          <a:noFill/>
        </p:spPr>
        <p:txBody>
          <a:bodyPr wrap="square">
            <a:spAutoFit/>
          </a:bodyPr>
          <a:lstStyle/>
          <a:p>
            <a:r>
              <a:rPr lang="es-ES" sz="2800" dirty="0"/>
              <a:t>Tipos de Bases de Datos </a:t>
            </a:r>
            <a:endParaRPr lang="es-CO" sz="2800" dirty="0"/>
          </a:p>
        </p:txBody>
      </p:sp>
      <p:graphicFrame>
        <p:nvGraphicFramePr>
          <p:cNvPr id="22" name="Diagrama 21">
            <a:extLst>
              <a:ext uri="{FF2B5EF4-FFF2-40B4-BE49-F238E27FC236}">
                <a16:creationId xmlns:a16="http://schemas.microsoft.com/office/drawing/2014/main" id="{38F81C2C-81F7-279E-7CFF-886EE535FF84}"/>
              </a:ext>
            </a:extLst>
          </p:cNvPr>
          <p:cNvGraphicFramePr/>
          <p:nvPr>
            <p:extLst>
              <p:ext uri="{D42A27DB-BD31-4B8C-83A1-F6EECF244321}">
                <p14:modId xmlns:p14="http://schemas.microsoft.com/office/powerpoint/2010/main" val="1981769225"/>
              </p:ext>
            </p:extLst>
          </p:nvPr>
        </p:nvGraphicFramePr>
        <p:xfrm>
          <a:off x="6834433" y="4718702"/>
          <a:ext cx="3626962" cy="100948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23" name="Grupo 22">
            <a:extLst>
              <a:ext uri="{FF2B5EF4-FFF2-40B4-BE49-F238E27FC236}">
                <a16:creationId xmlns:a16="http://schemas.microsoft.com/office/drawing/2014/main" id="{B20775B0-1B53-D1F4-79CB-6960860C337D}"/>
              </a:ext>
            </a:extLst>
          </p:cNvPr>
          <p:cNvGrpSpPr/>
          <p:nvPr/>
        </p:nvGrpSpPr>
        <p:grpSpPr>
          <a:xfrm>
            <a:off x="2282862" y="6791893"/>
            <a:ext cx="5439266" cy="2246770"/>
            <a:chOff x="0" y="3283"/>
            <a:chExt cx="3626962" cy="1006200"/>
          </a:xfrm>
        </p:grpSpPr>
        <p:sp>
          <p:nvSpPr>
            <p:cNvPr id="24" name="Rectángulo: esquinas redondeadas 23">
              <a:extLst>
                <a:ext uri="{FF2B5EF4-FFF2-40B4-BE49-F238E27FC236}">
                  <a16:creationId xmlns:a16="http://schemas.microsoft.com/office/drawing/2014/main" id="{595638D1-CCEB-90C4-E461-F30DE7BA57F6}"/>
                </a:ext>
              </a:extLst>
            </p:cNvPr>
            <p:cNvSpPr/>
            <p:nvPr/>
          </p:nvSpPr>
          <p:spPr>
            <a:xfrm>
              <a:off x="0" y="3283"/>
              <a:ext cx="3626962" cy="10062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CO"/>
            </a:p>
          </p:txBody>
        </p:sp>
        <p:sp>
          <p:nvSpPr>
            <p:cNvPr id="25" name="Rectángulo: esquinas redondeadas 4">
              <a:extLst>
                <a:ext uri="{FF2B5EF4-FFF2-40B4-BE49-F238E27FC236}">
                  <a16:creationId xmlns:a16="http://schemas.microsoft.com/office/drawing/2014/main" id="{A4827006-C525-FF5E-6F8D-E42F5D297F1C}"/>
                </a:ext>
              </a:extLst>
            </p:cNvPr>
            <p:cNvSpPr txBox="1"/>
            <p:nvPr/>
          </p:nvSpPr>
          <p:spPr>
            <a:xfrm>
              <a:off x="49119" y="52402"/>
              <a:ext cx="3528724" cy="9079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3830" tIns="163830" rIns="163830" bIns="163830" numCol="1" spcCol="1270" anchor="ctr" anchorCtr="0">
              <a:noAutofit/>
            </a:bodyPr>
            <a:lstStyle/>
            <a:p>
              <a:pPr algn="ctr"/>
              <a:r>
                <a:rPr lang="es-CO" sz="2400" b="1" dirty="0"/>
                <a:t>Clave/Valor o la gran </a:t>
              </a:r>
              <a:r>
                <a:rPr lang="es-CO" sz="2000" b="1" dirty="0"/>
                <a:t>tabla hash</a:t>
              </a:r>
            </a:p>
            <a:p>
              <a:pPr algn="ctr"/>
              <a:r>
                <a:rPr lang="es-CO" sz="2400" dirty="0"/>
                <a:t>Amazon S3 (</a:t>
              </a:r>
              <a:r>
                <a:rPr lang="es-CO" sz="2400" dirty="0" err="1"/>
                <a:t>Dynamo</a:t>
              </a:r>
              <a:r>
                <a:rPr lang="es-CO" sz="2400" dirty="0"/>
                <a:t>)</a:t>
              </a:r>
            </a:p>
            <a:p>
              <a:pPr algn="ctr"/>
              <a:r>
                <a:rPr lang="es-CO" sz="2400" dirty="0"/>
                <a:t>Redis</a:t>
              </a:r>
              <a:endParaRPr lang="es-CO" sz="2800" dirty="0"/>
            </a:p>
          </p:txBody>
        </p:sp>
      </p:grpSp>
      <p:grpSp>
        <p:nvGrpSpPr>
          <p:cNvPr id="26" name="Grupo 25">
            <a:extLst>
              <a:ext uri="{FF2B5EF4-FFF2-40B4-BE49-F238E27FC236}">
                <a16:creationId xmlns:a16="http://schemas.microsoft.com/office/drawing/2014/main" id="{D3ED3AC1-DAD2-580D-7716-1FEE38E3D0E5}"/>
              </a:ext>
            </a:extLst>
          </p:cNvPr>
          <p:cNvGrpSpPr/>
          <p:nvPr/>
        </p:nvGrpSpPr>
        <p:grpSpPr>
          <a:xfrm>
            <a:off x="9689980" y="6791893"/>
            <a:ext cx="5845394" cy="2246770"/>
            <a:chOff x="0" y="3283"/>
            <a:chExt cx="3626962" cy="1006200"/>
          </a:xfrm>
        </p:grpSpPr>
        <p:sp>
          <p:nvSpPr>
            <p:cNvPr id="27" name="Rectángulo: esquinas redondeadas 26">
              <a:extLst>
                <a:ext uri="{FF2B5EF4-FFF2-40B4-BE49-F238E27FC236}">
                  <a16:creationId xmlns:a16="http://schemas.microsoft.com/office/drawing/2014/main" id="{A70DB5A6-229A-BED2-B00A-1735471F4671}"/>
                </a:ext>
              </a:extLst>
            </p:cNvPr>
            <p:cNvSpPr/>
            <p:nvPr/>
          </p:nvSpPr>
          <p:spPr>
            <a:xfrm>
              <a:off x="0" y="3283"/>
              <a:ext cx="3626962" cy="10062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CO"/>
            </a:p>
          </p:txBody>
        </p:sp>
        <p:sp>
          <p:nvSpPr>
            <p:cNvPr id="28" name="Rectángulo: esquinas redondeadas 4">
              <a:extLst>
                <a:ext uri="{FF2B5EF4-FFF2-40B4-BE49-F238E27FC236}">
                  <a16:creationId xmlns:a16="http://schemas.microsoft.com/office/drawing/2014/main" id="{0DA74570-0A5F-C514-A050-6F25D337F41D}"/>
                </a:ext>
              </a:extLst>
            </p:cNvPr>
            <p:cNvSpPr txBox="1"/>
            <p:nvPr/>
          </p:nvSpPr>
          <p:spPr>
            <a:xfrm>
              <a:off x="0" y="54037"/>
              <a:ext cx="3528724" cy="9079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3830" tIns="163830" rIns="163830" bIns="163830" numCol="1" spcCol="1270" anchor="ctr" anchorCtr="0">
              <a:noAutofit/>
            </a:bodyPr>
            <a:lstStyle/>
            <a:p>
              <a:pPr algn="ctr"/>
              <a:r>
                <a:rPr lang="es-CO" sz="3200" dirty="0"/>
                <a:t>Sin esquema</a:t>
              </a:r>
            </a:p>
            <a:p>
              <a:pPr algn="ctr"/>
              <a:r>
                <a:rPr lang="es-CO" sz="2000" dirty="0" err="1"/>
                <a:t>Cassandra</a:t>
              </a:r>
              <a:r>
                <a:rPr lang="es-CO" sz="2000" dirty="0"/>
                <a:t> (basado en columnas)</a:t>
              </a:r>
            </a:p>
            <a:p>
              <a:pPr algn="ctr"/>
              <a:r>
                <a:rPr lang="es-CO" sz="2000" dirty="0"/>
                <a:t>MongoDB (basado en documentos)</a:t>
              </a:r>
            </a:p>
            <a:p>
              <a:pPr algn="ctr"/>
              <a:r>
                <a:rPr lang="es-CO" sz="2000" dirty="0"/>
                <a:t>Neo4J (basado en gráficos)</a:t>
              </a:r>
            </a:p>
            <a:p>
              <a:pPr algn="ctr"/>
              <a:r>
                <a:rPr lang="es-CO" sz="2000" dirty="0"/>
                <a:t>Hbase (basado en columnas)</a:t>
              </a:r>
            </a:p>
          </p:txBody>
        </p:sp>
      </p:grpSp>
    </p:spTree>
    <p:extLst>
      <p:ext uri="{BB962C8B-B14F-4D97-AF65-F5344CB8AC3E}">
        <p14:creationId xmlns:p14="http://schemas.microsoft.com/office/powerpoint/2010/main" val="595735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EC365-F024-8312-4EF3-2C2B3DF70E1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E56B229-D1D4-3A7F-5118-3A960A980A80}"/>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DC7CC6B0-CAD8-C301-6957-1CDCF07F4497}"/>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D9808982-FD81-FDED-5C01-118D60EE58BB}"/>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E110F980-DDAC-C4C7-AFF7-D6854AD8CD0E}"/>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F030D633-DB83-867A-932F-933241957D21}"/>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5F698DB0-6C39-24A1-7D64-F0EB0D69C157}"/>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67F24129-B0B9-64DC-B944-F053A2D27B4F}"/>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26961F94-28DB-4BA5-FEE9-5C6101C47DCB}"/>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E066080A-B41E-F052-C318-647EBC2B415E}"/>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17FB8BED-DF89-9B6D-DFF3-50B6291FE64F}"/>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pic>
        <p:nvPicPr>
          <p:cNvPr id="13" name="Imagen 12">
            <a:extLst>
              <a:ext uri="{FF2B5EF4-FFF2-40B4-BE49-F238E27FC236}">
                <a16:creationId xmlns:a16="http://schemas.microsoft.com/office/drawing/2014/main" id="{DB5DF449-059C-F345-6558-AFF5BA7A14F6}"/>
              </a:ext>
            </a:extLst>
          </p:cNvPr>
          <p:cNvPicPr>
            <a:picLocks noChangeAspect="1"/>
          </p:cNvPicPr>
          <p:nvPr/>
        </p:nvPicPr>
        <p:blipFill>
          <a:blip r:embed="rId5"/>
          <a:stretch>
            <a:fillRect/>
          </a:stretch>
        </p:blipFill>
        <p:spPr>
          <a:xfrm>
            <a:off x="3858293" y="7371663"/>
            <a:ext cx="10187272" cy="2756389"/>
          </a:xfrm>
          <a:prstGeom prst="rect">
            <a:avLst/>
          </a:prstGeom>
        </p:spPr>
      </p:pic>
      <p:sp>
        <p:nvSpPr>
          <p:cNvPr id="15" name="CuadroTexto 14">
            <a:extLst>
              <a:ext uri="{FF2B5EF4-FFF2-40B4-BE49-F238E27FC236}">
                <a16:creationId xmlns:a16="http://schemas.microsoft.com/office/drawing/2014/main" id="{F94DD176-1052-E80F-160B-2E3C5DA1FC48}"/>
              </a:ext>
            </a:extLst>
          </p:cNvPr>
          <p:cNvSpPr txBox="1"/>
          <p:nvPr/>
        </p:nvSpPr>
        <p:spPr>
          <a:xfrm>
            <a:off x="1510645" y="363664"/>
            <a:ext cx="14882568" cy="4216539"/>
          </a:xfrm>
          <a:prstGeom prst="rect">
            <a:avLst/>
          </a:prstGeom>
          <a:noFill/>
        </p:spPr>
        <p:txBody>
          <a:bodyPr wrap="square">
            <a:spAutoFit/>
          </a:bodyPr>
          <a:lstStyle/>
          <a:p>
            <a:pPr>
              <a:buNone/>
            </a:pPr>
            <a:r>
              <a:rPr lang="es-ES" sz="2400" b="1" dirty="0"/>
              <a:t>Bases de datos columnares (Columnar </a:t>
            </a:r>
            <a:r>
              <a:rPr lang="es-ES" sz="2400" b="1" dirty="0" err="1"/>
              <a:t>Databases</a:t>
            </a:r>
            <a:r>
              <a:rPr lang="es-ES" sz="2400" b="1" dirty="0"/>
              <a:t>)</a:t>
            </a:r>
          </a:p>
          <a:p>
            <a:pPr>
              <a:buNone/>
            </a:pPr>
            <a:br>
              <a:rPr lang="es-ES" sz="2400" dirty="0"/>
            </a:br>
            <a:r>
              <a:rPr lang="es-ES" sz="2400" dirty="0"/>
              <a:t>Por qué son clave en analítica moderna: </a:t>
            </a:r>
          </a:p>
          <a:p>
            <a:pPr>
              <a:buNone/>
            </a:pPr>
            <a:r>
              <a:rPr lang="es-ES" sz="2400" dirty="0"/>
              <a:t>Optimizadas para leer grandes volúmenes de datos y calcular agregaciones rápido.</a:t>
            </a:r>
          </a:p>
          <a:p>
            <a:pPr>
              <a:buNone/>
            </a:pPr>
            <a:endParaRPr lang="es-ES" sz="2400" dirty="0"/>
          </a:p>
          <a:p>
            <a:r>
              <a:rPr lang="es-ES" sz="2400" dirty="0"/>
              <a:t>En lugar de guardar “registro completo tras registro completo”, guarda “todos los valores de una columna juntos”.</a:t>
            </a:r>
          </a:p>
          <a:p>
            <a:endParaRPr lang="es-ES" sz="2400" dirty="0"/>
          </a:p>
          <a:p>
            <a:r>
              <a:rPr lang="es-ES" sz="2400" b="1" dirty="0"/>
              <a:t>¿Por qué esto acelera analítica?</a:t>
            </a:r>
          </a:p>
          <a:p>
            <a:endParaRPr lang="es-ES" sz="2400" dirty="0"/>
          </a:p>
          <a:p>
            <a:pPr>
              <a:buNone/>
            </a:pPr>
            <a:endParaRPr lang="es-ES" sz="2800" dirty="0"/>
          </a:p>
        </p:txBody>
      </p:sp>
      <p:sp>
        <p:nvSpPr>
          <p:cNvPr id="19" name="CuadroTexto 18">
            <a:extLst>
              <a:ext uri="{FF2B5EF4-FFF2-40B4-BE49-F238E27FC236}">
                <a16:creationId xmlns:a16="http://schemas.microsoft.com/office/drawing/2014/main" id="{3FF6DA50-FF22-3EE6-5B47-6C2ED16CF5E8}"/>
              </a:ext>
            </a:extLst>
          </p:cNvPr>
          <p:cNvSpPr txBox="1"/>
          <p:nvPr/>
        </p:nvSpPr>
        <p:spPr>
          <a:xfrm>
            <a:off x="1510645" y="4033161"/>
            <a:ext cx="9186420" cy="3170099"/>
          </a:xfrm>
          <a:prstGeom prst="rect">
            <a:avLst/>
          </a:prstGeom>
          <a:noFill/>
        </p:spPr>
        <p:txBody>
          <a:bodyPr wrap="square">
            <a:spAutoFit/>
          </a:bodyPr>
          <a:lstStyle/>
          <a:p>
            <a:pPr>
              <a:buNone/>
            </a:pPr>
            <a:r>
              <a:rPr lang="es-ES" sz="2000" b="1" dirty="0"/>
              <a:t>Lecturas selectivas</a:t>
            </a:r>
            <a:endParaRPr lang="es-ES" sz="2000" dirty="0"/>
          </a:p>
          <a:p>
            <a:r>
              <a:rPr lang="es-ES" sz="2000" dirty="0"/>
              <a:t>Consultas típicas OLAP usan pocas columnas:</a:t>
            </a:r>
          </a:p>
          <a:p>
            <a:pPr marL="457200" lvl="1"/>
            <a:r>
              <a:rPr lang="es-ES" sz="2000" dirty="0"/>
              <a:t>SUM(total)</a:t>
            </a:r>
          </a:p>
          <a:p>
            <a:pPr marL="457200" lvl="1"/>
            <a:r>
              <a:rPr lang="es-ES" sz="2000" dirty="0"/>
              <a:t>COUNT(*)</a:t>
            </a:r>
          </a:p>
          <a:p>
            <a:pPr marL="457200" lvl="1"/>
            <a:r>
              <a:rPr lang="es-ES" sz="2000" dirty="0"/>
              <a:t>AVG(monto)</a:t>
            </a:r>
          </a:p>
          <a:p>
            <a:r>
              <a:rPr lang="es-ES" sz="2000" dirty="0"/>
              <a:t>Una BD columnar puede leer solo esas columnas.</a:t>
            </a:r>
          </a:p>
          <a:p>
            <a:pPr>
              <a:buNone/>
            </a:pPr>
            <a:endParaRPr lang="es-ES" sz="2000" b="1" dirty="0"/>
          </a:p>
          <a:p>
            <a:pPr>
              <a:buNone/>
            </a:pPr>
            <a:r>
              <a:rPr lang="es-ES" sz="2000" b="1" dirty="0"/>
              <a:t>Menos I/O</a:t>
            </a:r>
          </a:p>
          <a:p>
            <a:pPr>
              <a:buNone/>
            </a:pPr>
            <a:endParaRPr lang="es-ES" sz="2000" dirty="0"/>
          </a:p>
          <a:p>
            <a:r>
              <a:rPr lang="es-ES" sz="2000" dirty="0"/>
              <a:t>Se evita leer columnas irrelevantes.</a:t>
            </a:r>
          </a:p>
        </p:txBody>
      </p:sp>
      <p:sp>
        <p:nvSpPr>
          <p:cNvPr id="21" name="CuadroTexto 20">
            <a:extLst>
              <a:ext uri="{FF2B5EF4-FFF2-40B4-BE49-F238E27FC236}">
                <a16:creationId xmlns:a16="http://schemas.microsoft.com/office/drawing/2014/main" id="{36240153-CF07-D9F5-376F-E044CB1C9559}"/>
              </a:ext>
            </a:extLst>
          </p:cNvPr>
          <p:cNvSpPr txBox="1"/>
          <p:nvPr/>
        </p:nvSpPr>
        <p:spPr>
          <a:xfrm>
            <a:off x="10971238" y="3996848"/>
            <a:ext cx="6916937" cy="3170099"/>
          </a:xfrm>
          <a:prstGeom prst="rect">
            <a:avLst/>
          </a:prstGeom>
          <a:noFill/>
        </p:spPr>
        <p:txBody>
          <a:bodyPr wrap="square">
            <a:spAutoFit/>
          </a:bodyPr>
          <a:lstStyle/>
          <a:p>
            <a:pPr>
              <a:buNone/>
            </a:pPr>
            <a:r>
              <a:rPr lang="es-ES" sz="2000" b="1" dirty="0"/>
              <a:t>Compresión:</a:t>
            </a:r>
          </a:p>
          <a:p>
            <a:pPr>
              <a:buNone/>
            </a:pPr>
            <a:r>
              <a:rPr lang="es-ES" sz="2000" b="1" dirty="0"/>
              <a:t>Por qué comprimen tan bien</a:t>
            </a:r>
            <a:endParaRPr lang="es-ES" sz="2000" dirty="0"/>
          </a:p>
          <a:p>
            <a:r>
              <a:rPr lang="es-ES" sz="2000" dirty="0"/>
              <a:t>Valores de una columna suelen ser:</a:t>
            </a:r>
          </a:p>
          <a:p>
            <a:pPr marL="457200" lvl="1"/>
            <a:r>
              <a:rPr lang="es-ES" sz="2000" dirty="0"/>
              <a:t>repetitivos</a:t>
            </a:r>
          </a:p>
          <a:p>
            <a:pPr marL="457200" lvl="1"/>
            <a:r>
              <a:rPr lang="es-ES" sz="2000" dirty="0"/>
              <a:t>del mismo tipo</a:t>
            </a:r>
          </a:p>
          <a:p>
            <a:pPr marL="457200" lvl="1"/>
            <a:r>
              <a:rPr lang="es-ES" sz="2000" dirty="0"/>
              <a:t>con rangos acotados</a:t>
            </a:r>
          </a:p>
          <a:p>
            <a:pPr>
              <a:buNone/>
            </a:pPr>
            <a:r>
              <a:rPr lang="es-ES" sz="2000" b="1" dirty="0"/>
              <a:t>Impacto</a:t>
            </a:r>
            <a:endParaRPr lang="es-ES" sz="2000" dirty="0"/>
          </a:p>
          <a:p>
            <a:r>
              <a:rPr lang="es-ES" sz="2000" dirty="0"/>
              <a:t>Menos disco</a:t>
            </a:r>
          </a:p>
          <a:p>
            <a:r>
              <a:rPr lang="es-ES" sz="2000" dirty="0"/>
              <a:t>Menos lectura</a:t>
            </a:r>
          </a:p>
          <a:p>
            <a:r>
              <a:rPr lang="es-ES" sz="2000" dirty="0"/>
              <a:t>Más velocidad en agregaciones</a:t>
            </a:r>
          </a:p>
        </p:txBody>
      </p:sp>
    </p:spTree>
    <p:extLst>
      <p:ext uri="{BB962C8B-B14F-4D97-AF65-F5344CB8AC3E}">
        <p14:creationId xmlns:p14="http://schemas.microsoft.com/office/powerpoint/2010/main" val="4162860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629EE-1985-2225-31E2-050DC896E63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8E846FC-1099-F5A4-7D4D-94754DDF4519}"/>
              </a:ext>
            </a:extLst>
          </p:cNvPr>
          <p:cNvSpPr/>
          <p:nvPr/>
        </p:nvSpPr>
        <p:spPr>
          <a:xfrm>
            <a:off x="-437361" y="8801100"/>
            <a:ext cx="1656562" cy="1607056"/>
          </a:xfrm>
          <a:custGeom>
            <a:avLst/>
            <a:gdLst/>
            <a:ahLst/>
            <a:cxnLst/>
            <a:rect l="l" t="t" r="r" b="b"/>
            <a:pathLst>
              <a:path w="2052835" h="2064911">
                <a:moveTo>
                  <a:pt x="0" y="0"/>
                </a:moveTo>
                <a:lnTo>
                  <a:pt x="2052835" y="0"/>
                </a:lnTo>
                <a:lnTo>
                  <a:pt x="2052835" y="2064910"/>
                </a:lnTo>
                <a:lnTo>
                  <a:pt x="0" y="2064910"/>
                </a:lnTo>
                <a:lnTo>
                  <a:pt x="0" y="0"/>
                </a:lnTo>
                <a:close/>
              </a:path>
            </a:pathLst>
          </a:custGeom>
          <a:blipFill>
            <a:blip r:embed="rId2"/>
            <a:stretch>
              <a:fillRect l="-34848" t="-49459" r="-26429" b="-59444"/>
            </a:stretch>
          </a:blipFill>
        </p:spPr>
        <p:txBody>
          <a:bodyPr/>
          <a:lstStyle/>
          <a:p>
            <a:endParaRPr lang="es-CO"/>
          </a:p>
        </p:txBody>
      </p:sp>
      <p:sp>
        <p:nvSpPr>
          <p:cNvPr id="3" name="Freeform 3">
            <a:extLst>
              <a:ext uri="{FF2B5EF4-FFF2-40B4-BE49-F238E27FC236}">
                <a16:creationId xmlns:a16="http://schemas.microsoft.com/office/drawing/2014/main" id="{B433B88B-431D-F520-8A64-604BAC5A4F71}"/>
              </a:ext>
            </a:extLst>
          </p:cNvPr>
          <p:cNvSpPr/>
          <p:nvPr/>
        </p:nvSpPr>
        <p:spPr>
          <a:xfrm rot="-10800000">
            <a:off x="16136495" y="-695866"/>
            <a:ext cx="1607799" cy="1648365"/>
          </a:xfrm>
          <a:custGeom>
            <a:avLst/>
            <a:gdLst/>
            <a:ahLst/>
            <a:cxnLst/>
            <a:rect l="l" t="t" r="r" b="b"/>
            <a:pathLst>
              <a:path w="1607799" h="1648365">
                <a:moveTo>
                  <a:pt x="0" y="0"/>
                </a:moveTo>
                <a:lnTo>
                  <a:pt x="1607799" y="0"/>
                </a:lnTo>
                <a:lnTo>
                  <a:pt x="1607799" y="1648364"/>
                </a:lnTo>
                <a:lnTo>
                  <a:pt x="0" y="1648364"/>
                </a:lnTo>
                <a:lnTo>
                  <a:pt x="0" y="0"/>
                </a:lnTo>
                <a:close/>
              </a:path>
            </a:pathLst>
          </a:custGeom>
          <a:blipFill>
            <a:blip r:embed="rId3"/>
            <a:stretch>
              <a:fillRect l="-36892" t="-49695" r="-28270" b="-60205"/>
            </a:stretch>
          </a:blipFill>
        </p:spPr>
        <p:txBody>
          <a:bodyPr/>
          <a:lstStyle/>
          <a:p>
            <a:endParaRPr lang="es-CO"/>
          </a:p>
        </p:txBody>
      </p:sp>
      <p:sp>
        <p:nvSpPr>
          <p:cNvPr id="9" name="Freeform 21">
            <a:extLst>
              <a:ext uri="{FF2B5EF4-FFF2-40B4-BE49-F238E27FC236}">
                <a16:creationId xmlns:a16="http://schemas.microsoft.com/office/drawing/2014/main" id="{1D05F255-F2E3-68A0-D911-D29FFBA02339}"/>
              </a:ext>
            </a:extLst>
          </p:cNvPr>
          <p:cNvSpPr/>
          <p:nvPr/>
        </p:nvSpPr>
        <p:spPr>
          <a:xfrm>
            <a:off x="14954160" y="7813562"/>
            <a:ext cx="2743200" cy="2438400"/>
          </a:xfrm>
          <a:custGeom>
            <a:avLst/>
            <a:gdLst/>
            <a:ahLst/>
            <a:cxnLst/>
            <a:rect l="l" t="t" r="r" b="b"/>
            <a:pathLst>
              <a:path w="5397947" h="4972858">
                <a:moveTo>
                  <a:pt x="0" y="0"/>
                </a:moveTo>
                <a:lnTo>
                  <a:pt x="5397947" y="0"/>
                </a:lnTo>
                <a:lnTo>
                  <a:pt x="5397947" y="4972859"/>
                </a:lnTo>
                <a:lnTo>
                  <a:pt x="0" y="4972859"/>
                </a:lnTo>
                <a:lnTo>
                  <a:pt x="0" y="0"/>
                </a:lnTo>
                <a:close/>
              </a:path>
            </a:pathLst>
          </a:custGeom>
          <a:blipFill>
            <a:blip r:embed="rId4"/>
            <a:stretch>
              <a:fillRect/>
            </a:stretch>
          </a:blipFill>
        </p:spPr>
        <p:txBody>
          <a:bodyPr/>
          <a:lstStyle/>
          <a:p>
            <a:endParaRPr lang="es-CO"/>
          </a:p>
        </p:txBody>
      </p:sp>
      <p:sp>
        <p:nvSpPr>
          <p:cNvPr id="8" name="CuadroTexto 7">
            <a:extLst>
              <a:ext uri="{FF2B5EF4-FFF2-40B4-BE49-F238E27FC236}">
                <a16:creationId xmlns:a16="http://schemas.microsoft.com/office/drawing/2014/main" id="{096DCFA7-361F-02A9-70F0-6BC7CADA3C28}"/>
              </a:ext>
            </a:extLst>
          </p:cNvPr>
          <p:cNvSpPr txBox="1"/>
          <p:nvPr/>
        </p:nvSpPr>
        <p:spPr>
          <a:xfrm>
            <a:off x="1657260" y="236947"/>
            <a:ext cx="14668500" cy="3046988"/>
          </a:xfrm>
          <a:prstGeom prst="rect">
            <a:avLst/>
          </a:prstGeom>
          <a:noFill/>
        </p:spPr>
        <p:txBody>
          <a:bodyPr wrap="square">
            <a:spAutoFit/>
          </a:bodyPr>
          <a:lstStyle/>
          <a:p>
            <a:r>
              <a:rPr lang="es-MX" sz="2800" b="1" dirty="0">
                <a:latin typeface="Poppins" panose="00000500000000000000" pitchFamily="2" charset="0"/>
                <a:cs typeface="Poppins" panose="00000500000000000000" pitchFamily="2" charset="0"/>
              </a:rPr>
              <a:t>Objetivo</a:t>
            </a:r>
          </a:p>
          <a:p>
            <a:endParaRPr lang="es-MX" sz="2800" b="1" dirty="0">
              <a:latin typeface="Poppins" panose="00000500000000000000" pitchFamily="2" charset="0"/>
              <a:cs typeface="Poppins" panose="00000500000000000000" pitchFamily="2" charset="0"/>
            </a:endParaRPr>
          </a:p>
          <a:p>
            <a:r>
              <a:rPr lang="es-MX" sz="2800" b="1" dirty="0">
                <a:latin typeface="Poppins" panose="00000500000000000000" pitchFamily="2" charset="0"/>
                <a:cs typeface="Poppins" panose="00000500000000000000" pitchFamily="2" charset="0"/>
              </a:rPr>
              <a:t>Adquirir conceptos que nos permitan navegar con mejor entendimiento y capacidad de elección para el zoológico actual y futuro de bases de datos</a:t>
            </a:r>
          </a:p>
          <a:p>
            <a:endParaRPr lang="es-MX" sz="2800" b="1" dirty="0">
              <a:latin typeface="Poppins" panose="00000500000000000000" pitchFamily="2" charset="0"/>
              <a:cs typeface="Poppins" panose="00000500000000000000" pitchFamily="2" charset="0"/>
            </a:endParaRPr>
          </a:p>
          <a:p>
            <a:endParaRPr lang="es-MX" sz="2800" b="1" dirty="0">
              <a:latin typeface="Poppins" panose="00000500000000000000" pitchFamily="2" charset="0"/>
              <a:cs typeface="Poppins" panose="00000500000000000000" pitchFamily="2" charset="0"/>
            </a:endParaRPr>
          </a:p>
          <a:p>
            <a:endParaRPr lang="es-MX" sz="2400" b="1" dirty="0">
              <a:latin typeface="Poppins" panose="00000500000000000000" pitchFamily="2" charset="0"/>
              <a:cs typeface="Poppins" panose="00000500000000000000" pitchFamily="2" charset="0"/>
            </a:endParaRPr>
          </a:p>
        </p:txBody>
      </p:sp>
      <p:pic>
        <p:nvPicPr>
          <p:cNvPr id="4" name="Imagen 3">
            <a:extLst>
              <a:ext uri="{FF2B5EF4-FFF2-40B4-BE49-F238E27FC236}">
                <a16:creationId xmlns:a16="http://schemas.microsoft.com/office/drawing/2014/main" id="{AEF8FB4B-671D-DA09-A7F1-43C705BF7FB1}"/>
              </a:ext>
            </a:extLst>
          </p:cNvPr>
          <p:cNvPicPr>
            <a:picLocks noChangeAspect="1"/>
          </p:cNvPicPr>
          <p:nvPr/>
        </p:nvPicPr>
        <p:blipFill>
          <a:blip r:embed="rId5"/>
          <a:stretch>
            <a:fillRect/>
          </a:stretch>
        </p:blipFill>
        <p:spPr>
          <a:xfrm>
            <a:off x="4081807" y="2436713"/>
            <a:ext cx="9649676" cy="7482642"/>
          </a:xfrm>
          <a:prstGeom prst="rect">
            <a:avLst/>
          </a:prstGeom>
        </p:spPr>
      </p:pic>
    </p:spTree>
    <p:extLst>
      <p:ext uri="{BB962C8B-B14F-4D97-AF65-F5344CB8AC3E}">
        <p14:creationId xmlns:p14="http://schemas.microsoft.com/office/powerpoint/2010/main" val="1004461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C3A87-94CC-B371-E96B-26492F5B9399}"/>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75F9ADF4-99A0-581E-11F8-F7C99DC11B23}"/>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3A042D07-CA4A-1E48-A37F-FA901193B4CA}"/>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7AC35B97-2355-6684-2B84-43EE14487669}"/>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25CF5527-212A-D6E4-950B-D7FA50498916}"/>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494B6698-64AE-B6B5-A97B-5C3E9BE928A0}"/>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FE82142A-4A31-81CF-4C35-6BEAB6595C11}"/>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406254DD-BD58-8A75-6CCE-42FC9550BB0A}"/>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41C67965-CA34-EC36-1ADF-CD1FDB83147E}"/>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F5F5BD4F-317B-2DEC-4561-C8BD578316E1}"/>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4" name="CuadroTexto 13">
            <a:extLst>
              <a:ext uri="{FF2B5EF4-FFF2-40B4-BE49-F238E27FC236}">
                <a16:creationId xmlns:a16="http://schemas.microsoft.com/office/drawing/2014/main" id="{CE8258CE-D960-7F6A-EF73-1927B0415B65}"/>
              </a:ext>
            </a:extLst>
          </p:cNvPr>
          <p:cNvSpPr txBox="1"/>
          <p:nvPr/>
        </p:nvSpPr>
        <p:spPr>
          <a:xfrm>
            <a:off x="471652" y="968983"/>
            <a:ext cx="6944100" cy="7848302"/>
          </a:xfrm>
          <a:prstGeom prst="rect">
            <a:avLst/>
          </a:prstGeom>
          <a:noFill/>
        </p:spPr>
        <p:txBody>
          <a:bodyPr wrap="square">
            <a:spAutoFit/>
          </a:bodyPr>
          <a:lstStyle/>
          <a:p>
            <a:pPr>
              <a:buNone/>
            </a:pPr>
            <a:r>
              <a:rPr lang="es-ES" sz="2100" b="1" dirty="0" err="1"/>
              <a:t>Zone</a:t>
            </a:r>
            <a:r>
              <a:rPr lang="es-ES" sz="2100" b="1" dirty="0"/>
              <a:t> </a:t>
            </a:r>
            <a:r>
              <a:rPr lang="es-ES" sz="2100" b="1" dirty="0" err="1"/>
              <a:t>Maps</a:t>
            </a:r>
            <a:r>
              <a:rPr lang="es-ES" sz="2100" b="1" dirty="0"/>
              <a:t> (Mapas de Zona) o Min/Max </a:t>
            </a:r>
            <a:r>
              <a:rPr lang="es-ES" sz="2100" b="1" dirty="0" err="1"/>
              <a:t>Pruning</a:t>
            </a:r>
            <a:endParaRPr lang="es-ES" sz="2100" b="1" dirty="0"/>
          </a:p>
          <a:p>
            <a:pPr>
              <a:buNone/>
            </a:pPr>
            <a:endParaRPr lang="es-ES" sz="2100" b="1" dirty="0"/>
          </a:p>
          <a:p>
            <a:pPr>
              <a:buNone/>
            </a:pPr>
            <a:endParaRPr lang="es-ES" sz="2100" b="1" dirty="0"/>
          </a:p>
          <a:p>
            <a:pPr>
              <a:buNone/>
            </a:pPr>
            <a:r>
              <a:rPr lang="es-ES" sz="2100" dirty="0"/>
              <a:t>Imagina que tu tabla tiene 1 billón de filas. La base de datos divide esa columna en </a:t>
            </a:r>
            <a:r>
              <a:rPr lang="es-ES" sz="2100" b="1" dirty="0"/>
              <a:t>bloques</a:t>
            </a:r>
            <a:r>
              <a:rPr lang="es-ES" sz="2100" dirty="0"/>
              <a:t> (digamos, de 1 millón de filas cada uno). En un lugar separado (los metadatos), la base de datos anota silenciosamente el valor </a:t>
            </a:r>
            <a:r>
              <a:rPr lang="es-ES" sz="2100" b="1" dirty="0"/>
              <a:t>Mínimo</a:t>
            </a:r>
            <a:r>
              <a:rPr lang="es-ES" sz="2100" dirty="0"/>
              <a:t> y </a:t>
            </a:r>
            <a:r>
              <a:rPr lang="es-ES" sz="2100" b="1" dirty="0"/>
              <a:t>Máximo</a:t>
            </a:r>
            <a:r>
              <a:rPr lang="es-ES" sz="2100" dirty="0"/>
              <a:t> que hay dentro de cada bloque.</a:t>
            </a:r>
          </a:p>
          <a:p>
            <a:pPr>
              <a:buNone/>
            </a:pPr>
            <a:endParaRPr lang="es-ES" sz="2100" dirty="0"/>
          </a:p>
          <a:p>
            <a:pPr>
              <a:buNone/>
            </a:pPr>
            <a:r>
              <a:rPr lang="es-ES" sz="2100" b="1" dirty="0"/>
              <a:t>Ejemplo:</a:t>
            </a:r>
            <a:r>
              <a:rPr lang="es-ES" sz="2100" dirty="0"/>
              <a:t> Buscas: </a:t>
            </a:r>
            <a:r>
              <a:rPr lang="es-ES" sz="2100" dirty="0">
                <a:latin typeface="Courier New" panose="02070309020205020404" pitchFamily="49" charset="0"/>
              </a:rPr>
              <a:t>SELECT * FROM ventas WHERE fecha = '2023-05-15’</a:t>
            </a:r>
          </a:p>
          <a:p>
            <a:pPr>
              <a:buNone/>
            </a:pPr>
            <a:endParaRPr lang="es-ES" sz="2100" dirty="0"/>
          </a:p>
          <a:p>
            <a:pPr>
              <a:buFont typeface="Arial" panose="020B0604020202020204" pitchFamily="34" charset="0"/>
              <a:buChar char="•"/>
            </a:pPr>
            <a:r>
              <a:rPr lang="es-ES" sz="2100" b="1" dirty="0"/>
              <a:t>Bloque 1:</a:t>
            </a:r>
            <a:r>
              <a:rPr lang="es-ES" sz="2100" dirty="0"/>
              <a:t> (Min: 2023-01-01, Max: 2023-02-01) : </a:t>
            </a:r>
            <a:r>
              <a:rPr lang="es-ES" sz="2100" b="1" dirty="0"/>
              <a:t>La base de datos NO LEE este bloque.</a:t>
            </a:r>
            <a:r>
              <a:rPr lang="es-ES" sz="2100" dirty="0"/>
              <a:t> Sabe que mayo no está ahí.</a:t>
            </a:r>
          </a:p>
          <a:p>
            <a:pPr>
              <a:buFont typeface="Arial" panose="020B0604020202020204" pitchFamily="34" charset="0"/>
              <a:buChar char="•"/>
            </a:pPr>
            <a:r>
              <a:rPr lang="es-ES" sz="2100" b="1" dirty="0"/>
              <a:t>Bloque 2:</a:t>
            </a:r>
            <a:r>
              <a:rPr lang="es-ES" sz="2100" dirty="0"/>
              <a:t> (Min: 2023-02-02, Max: 2023-04-01) : </a:t>
            </a:r>
            <a:r>
              <a:rPr lang="es-ES" sz="2100" b="1" dirty="0"/>
              <a:t>Lo salta.</a:t>
            </a:r>
            <a:endParaRPr lang="es-ES" sz="2100" dirty="0"/>
          </a:p>
          <a:p>
            <a:pPr>
              <a:buFont typeface="Arial" panose="020B0604020202020204" pitchFamily="34" charset="0"/>
              <a:buChar char="•"/>
            </a:pPr>
            <a:r>
              <a:rPr lang="es-ES" sz="2100" b="1" dirty="0"/>
              <a:t>Bloque 3:</a:t>
            </a:r>
            <a:r>
              <a:rPr lang="es-ES" sz="2100" dirty="0"/>
              <a:t> (Min: 2023-05-01, Max: 2023-05-31) : </a:t>
            </a:r>
            <a:r>
              <a:rPr lang="es-ES" sz="2100" b="1" dirty="0"/>
              <a:t>¡Aquí entra!</a:t>
            </a:r>
            <a:r>
              <a:rPr lang="es-ES" sz="2100" dirty="0"/>
              <a:t> Solo lee este bloque.</a:t>
            </a:r>
          </a:p>
          <a:p>
            <a:pPr>
              <a:buFont typeface="Arial" panose="020B0604020202020204" pitchFamily="34" charset="0"/>
              <a:buChar char="•"/>
            </a:pPr>
            <a:endParaRPr lang="es-ES" sz="2100" dirty="0"/>
          </a:p>
          <a:p>
            <a:pPr>
              <a:buNone/>
            </a:pPr>
            <a:r>
              <a:rPr lang="es-ES" sz="2100" b="1" dirty="0"/>
              <a:t>Diferencia clave:</a:t>
            </a:r>
            <a:r>
              <a:rPr lang="es-ES" sz="2100" dirty="0"/>
              <a:t> En una base tradicional, el índice te dice </a:t>
            </a:r>
            <a:r>
              <a:rPr lang="es-ES" sz="2100" i="1" dirty="0"/>
              <a:t>exactamente</a:t>
            </a:r>
            <a:r>
              <a:rPr lang="es-ES" sz="2100" dirty="0"/>
              <a:t> dónde está la fila. En una columnar, el "índice" te dice </a:t>
            </a:r>
            <a:r>
              <a:rPr lang="es-ES" sz="2100" b="1" dirty="0"/>
              <a:t>dónde NO está</a:t>
            </a:r>
            <a:r>
              <a:rPr lang="es-ES" sz="2100" dirty="0"/>
              <a:t> para ignorar grandes cantidades de datos.</a:t>
            </a:r>
          </a:p>
        </p:txBody>
      </p:sp>
      <p:pic>
        <p:nvPicPr>
          <p:cNvPr id="2" name="Imagen 1">
            <a:extLst>
              <a:ext uri="{FF2B5EF4-FFF2-40B4-BE49-F238E27FC236}">
                <a16:creationId xmlns:a16="http://schemas.microsoft.com/office/drawing/2014/main" id="{DE3559D8-E86F-6F23-655C-A09363C87437}"/>
              </a:ext>
            </a:extLst>
          </p:cNvPr>
          <p:cNvPicPr>
            <a:picLocks noChangeAspect="1"/>
          </p:cNvPicPr>
          <p:nvPr/>
        </p:nvPicPr>
        <p:blipFill>
          <a:blip r:embed="rId4"/>
          <a:stretch>
            <a:fillRect/>
          </a:stretch>
        </p:blipFill>
        <p:spPr>
          <a:xfrm>
            <a:off x="7572394" y="2058182"/>
            <a:ext cx="10407108" cy="5681224"/>
          </a:xfrm>
          <a:prstGeom prst="rect">
            <a:avLst/>
          </a:prstGeom>
        </p:spPr>
      </p:pic>
    </p:spTree>
    <p:extLst>
      <p:ext uri="{BB962C8B-B14F-4D97-AF65-F5344CB8AC3E}">
        <p14:creationId xmlns:p14="http://schemas.microsoft.com/office/powerpoint/2010/main" val="32764617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1E6E8-8384-1C5E-7F4D-075BE43464CA}"/>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CB3A6E3F-BA65-C4A5-6AF8-4684F7119430}"/>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8A3B98F8-7111-37DE-2B26-C0D48304596D}"/>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AB4E44F1-5994-8BCD-A152-192CC4BC5EB4}"/>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4B897ACF-CBC4-E3A7-4B7D-C23A4AC750BA}"/>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9A8EBB5C-A38E-B183-0656-5E1F75F45203}"/>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E7448B4D-B001-226C-439F-AD1776717896}"/>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ED953FD0-7662-BCA5-C33F-081A8B943E62}"/>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29AB4C68-9632-8FCF-9D6E-6F53DC99F544}"/>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430A1BB7-D3D3-294F-21F4-38B08366AF8D}"/>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4" name="CuadroTexto 13">
            <a:extLst>
              <a:ext uri="{FF2B5EF4-FFF2-40B4-BE49-F238E27FC236}">
                <a16:creationId xmlns:a16="http://schemas.microsoft.com/office/drawing/2014/main" id="{2E22E72A-2084-0DDC-D2B6-A54E58828247}"/>
              </a:ext>
            </a:extLst>
          </p:cNvPr>
          <p:cNvSpPr txBox="1"/>
          <p:nvPr/>
        </p:nvSpPr>
        <p:spPr>
          <a:xfrm>
            <a:off x="9348717" y="619028"/>
            <a:ext cx="8434316" cy="9017853"/>
          </a:xfrm>
          <a:prstGeom prst="rect">
            <a:avLst/>
          </a:prstGeom>
          <a:noFill/>
        </p:spPr>
        <p:txBody>
          <a:bodyPr wrap="square">
            <a:spAutoFit/>
          </a:bodyPr>
          <a:lstStyle/>
          <a:p>
            <a:r>
              <a:rPr lang="es-ES" sz="2000" b="1" dirty="0"/>
              <a:t>2. </a:t>
            </a:r>
            <a:r>
              <a:rPr lang="es-ES" sz="2000" b="1" dirty="0" err="1"/>
              <a:t>Sort</a:t>
            </a:r>
            <a:r>
              <a:rPr lang="es-ES" sz="2000" b="1" dirty="0"/>
              <a:t> </a:t>
            </a:r>
            <a:r>
              <a:rPr lang="es-ES" sz="2000" b="1" dirty="0" err="1"/>
              <a:t>Keys</a:t>
            </a:r>
            <a:r>
              <a:rPr lang="es-ES" sz="2000" b="1" dirty="0"/>
              <a:t> (Claves de Ordenamiento)</a:t>
            </a:r>
          </a:p>
          <a:p>
            <a:endParaRPr lang="es-ES" sz="2000" b="1" dirty="0"/>
          </a:p>
          <a:p>
            <a:r>
              <a:rPr lang="es-ES" sz="2000" dirty="0"/>
              <a:t>Para que el truco anterior (Min/Max) funcione bien, los datos deben estar ordenados físicamente.</a:t>
            </a:r>
          </a:p>
          <a:p>
            <a:endParaRPr lang="es-ES" sz="2000" dirty="0"/>
          </a:p>
          <a:p>
            <a:r>
              <a:rPr lang="es-ES" sz="2000" dirty="0"/>
              <a:t>Si guardas las fechas en desorden, el 15 de mayo podría estar en cualquier bloque, y la base de datos tendría que leerlos todos. Por eso, en bases columnares (como </a:t>
            </a:r>
            <a:r>
              <a:rPr lang="es-ES" sz="2000" dirty="0" err="1"/>
              <a:t>Redshift</a:t>
            </a:r>
            <a:r>
              <a:rPr lang="es-ES" sz="2000" dirty="0"/>
              <a:t>), tú defines una </a:t>
            </a:r>
            <a:r>
              <a:rPr lang="es-ES" sz="2000" b="1" dirty="0" err="1"/>
              <a:t>Sort</a:t>
            </a:r>
            <a:r>
              <a:rPr lang="es-ES" sz="2000" b="1" dirty="0"/>
              <a:t> Key</a:t>
            </a:r>
            <a:r>
              <a:rPr lang="es-ES" sz="2000" dirty="0"/>
              <a:t>.</a:t>
            </a:r>
          </a:p>
          <a:p>
            <a:r>
              <a:rPr lang="es-ES" sz="2000" dirty="0"/>
              <a:t>Al definir SORT KEY (fecha), la base de datos reordena físicamente los datos en el disco para que todas las fechas de Mayo queden en bloques contiguos.</a:t>
            </a:r>
          </a:p>
          <a:p>
            <a:endParaRPr lang="es-ES" sz="2000" dirty="0"/>
          </a:p>
          <a:p>
            <a:r>
              <a:rPr lang="es-ES" sz="2000" dirty="0"/>
              <a:t>Esto hace que el </a:t>
            </a:r>
            <a:r>
              <a:rPr lang="es-ES" sz="2000" i="1" dirty="0"/>
              <a:t>Min/Max </a:t>
            </a:r>
            <a:r>
              <a:rPr lang="es-ES" sz="2000" i="1" dirty="0" err="1"/>
              <a:t>Pruning</a:t>
            </a:r>
            <a:r>
              <a:rPr lang="es-ES" sz="2000" dirty="0"/>
              <a:t> sea brutalmente efectivo.</a:t>
            </a:r>
          </a:p>
          <a:p>
            <a:endParaRPr lang="es-ES" sz="2000" dirty="0"/>
          </a:p>
          <a:p>
            <a:r>
              <a:rPr lang="es-ES" sz="2000" b="1" dirty="0"/>
              <a:t>3. Índices Dispersos (</a:t>
            </a:r>
            <a:r>
              <a:rPr lang="es-ES" sz="2000" b="1" dirty="0" err="1"/>
              <a:t>Sparse</a:t>
            </a:r>
            <a:r>
              <a:rPr lang="es-ES" sz="2000" b="1" dirty="0"/>
              <a:t> Indexes)</a:t>
            </a:r>
          </a:p>
          <a:p>
            <a:endParaRPr lang="es-ES" sz="2000" b="1" dirty="0"/>
          </a:p>
          <a:p>
            <a:r>
              <a:rPr lang="es-ES" sz="2000" dirty="0"/>
              <a:t>En una base de datos tradicional (como </a:t>
            </a:r>
            <a:r>
              <a:rPr lang="es-ES" sz="2000" dirty="0" err="1"/>
              <a:t>Postgres</a:t>
            </a:r>
            <a:r>
              <a:rPr lang="es-ES" sz="2000" dirty="0"/>
              <a:t>), si tienes 1 millón de filas, el índice tiene 1 millón de entradas (una por fila). Eso ocupa mucho espacio en RAM.</a:t>
            </a:r>
          </a:p>
          <a:p>
            <a:endParaRPr lang="es-ES" sz="2000" dirty="0"/>
          </a:p>
          <a:p>
            <a:r>
              <a:rPr lang="es-ES" sz="2000" dirty="0"/>
              <a:t>En bases columnares (como </a:t>
            </a:r>
            <a:r>
              <a:rPr lang="es-ES" sz="2000" dirty="0" err="1"/>
              <a:t>Redshift</a:t>
            </a:r>
            <a:r>
              <a:rPr lang="es-ES" sz="2000" dirty="0"/>
              <a:t>), se usan índices dispersos.</a:t>
            </a:r>
          </a:p>
          <a:p>
            <a:r>
              <a:rPr lang="es-ES" sz="2000" dirty="0"/>
              <a:t>No guardan la posición de cada fila.</a:t>
            </a:r>
          </a:p>
          <a:p>
            <a:endParaRPr lang="es-ES" sz="2000" dirty="0"/>
          </a:p>
          <a:p>
            <a:r>
              <a:rPr lang="es-ES" sz="2000" dirty="0"/>
              <a:t>Solo guardan la posición del </a:t>
            </a:r>
            <a:r>
              <a:rPr lang="es-ES" sz="2000" b="1" dirty="0"/>
              <a:t>inicio de cada bloque</a:t>
            </a:r>
            <a:r>
              <a:rPr lang="es-ES" sz="2000" dirty="0"/>
              <a:t>.</a:t>
            </a:r>
          </a:p>
          <a:p>
            <a:endParaRPr lang="es-ES" sz="2000" dirty="0"/>
          </a:p>
          <a:p>
            <a:r>
              <a:rPr lang="es-ES" sz="2000" b="1" dirty="0"/>
              <a:t>Ventaja:</a:t>
            </a:r>
            <a:r>
              <a:rPr lang="es-ES" sz="2000" dirty="0"/>
              <a:t> El índice es minúsculo y cabe siempre en la memoria RAM, lo que hace las búsquedas ultra rápidas. Una vez que el índice encuentra el bloque correcto, la base de datos escanea ese bloque pequeño a gran velocidad.</a:t>
            </a:r>
          </a:p>
        </p:txBody>
      </p:sp>
      <p:pic>
        <p:nvPicPr>
          <p:cNvPr id="2" name="Imagen 1">
            <a:extLst>
              <a:ext uri="{FF2B5EF4-FFF2-40B4-BE49-F238E27FC236}">
                <a16:creationId xmlns:a16="http://schemas.microsoft.com/office/drawing/2014/main" id="{E0C72370-A9BB-B682-F7F7-57137C746CF4}"/>
              </a:ext>
            </a:extLst>
          </p:cNvPr>
          <p:cNvPicPr>
            <a:picLocks noChangeAspect="1"/>
          </p:cNvPicPr>
          <p:nvPr/>
        </p:nvPicPr>
        <p:blipFill>
          <a:blip r:embed="rId4"/>
          <a:stretch>
            <a:fillRect/>
          </a:stretch>
        </p:blipFill>
        <p:spPr>
          <a:xfrm>
            <a:off x="665536" y="2812856"/>
            <a:ext cx="8273748" cy="4516626"/>
          </a:xfrm>
          <a:prstGeom prst="rect">
            <a:avLst/>
          </a:prstGeom>
        </p:spPr>
      </p:pic>
    </p:spTree>
    <p:extLst>
      <p:ext uri="{BB962C8B-B14F-4D97-AF65-F5344CB8AC3E}">
        <p14:creationId xmlns:p14="http://schemas.microsoft.com/office/powerpoint/2010/main" val="38527089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8755B-EF01-13D9-5874-8F221F9E78D8}"/>
            </a:ext>
          </a:extLst>
        </p:cNvPr>
        <p:cNvGrpSpPr/>
        <p:nvPr/>
      </p:nvGrpSpPr>
      <p:grpSpPr>
        <a:xfrm>
          <a:off x="0" y="0"/>
          <a:ext cx="0" cy="0"/>
          <a:chOff x="0" y="0"/>
          <a:chExt cx="0" cy="0"/>
        </a:xfrm>
      </p:grpSpPr>
      <p:sp>
        <p:nvSpPr>
          <p:cNvPr id="12" name="Rectangle 1">
            <a:extLst>
              <a:ext uri="{FF2B5EF4-FFF2-40B4-BE49-F238E27FC236}">
                <a16:creationId xmlns:a16="http://schemas.microsoft.com/office/drawing/2014/main" id="{52DDE868-2C62-CFAB-7154-06A6760E2117}"/>
              </a:ext>
            </a:extLst>
          </p:cNvPr>
          <p:cNvSpPr>
            <a:spLocks noChangeArrowheads="1"/>
          </p:cNvSpPr>
          <p:nvPr/>
        </p:nvSpPr>
        <p:spPr bwMode="auto">
          <a:xfrm>
            <a:off x="1069942" y="573018"/>
            <a:ext cx="17099553" cy="9140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1" i="0" u="none" strike="noStrike" cap="none" normalizeH="0" baseline="0" dirty="0">
                <a:ln>
                  <a:noFill/>
                </a:ln>
                <a:solidFill>
                  <a:schemeClr val="tx1"/>
                </a:solidFill>
                <a:effectLst/>
                <a:latin typeface="Google Sans"/>
              </a:rPr>
              <a:t>Escenario 1: Tabla SIN </a:t>
            </a:r>
            <a:r>
              <a:rPr kumimoji="0" lang="es-CO" altLang="es-CO" sz="2400" b="1" i="0" u="none" strike="noStrike" cap="none" normalizeH="0" baseline="0" dirty="0" err="1">
                <a:ln>
                  <a:noFill/>
                </a:ln>
                <a:solidFill>
                  <a:schemeClr val="tx1"/>
                </a:solidFill>
                <a:effectLst/>
                <a:latin typeface="Google Sans"/>
              </a:rPr>
              <a:t>Sort</a:t>
            </a:r>
            <a:r>
              <a:rPr kumimoji="0" lang="es-CO" altLang="es-CO" sz="2400" b="1" i="0" u="none" strike="noStrike" cap="none" normalizeH="0" baseline="0" dirty="0">
                <a:ln>
                  <a:noFill/>
                </a:ln>
                <a:solidFill>
                  <a:schemeClr val="tx1"/>
                </a:solidFill>
                <a:effectLst/>
                <a:latin typeface="Google Sans"/>
              </a:rPr>
              <a:t> Key (El caos)</a:t>
            </a: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0" i="0" u="none" strike="noStrike" cap="none" normalizeH="0" baseline="0" dirty="0">
                <a:ln>
                  <a:noFill/>
                </a:ln>
                <a:solidFill>
                  <a:schemeClr val="tx1"/>
                </a:solidFill>
                <a:effectLst/>
                <a:latin typeface="Google Sans Text"/>
              </a:rPr>
              <a:t>Si creas la tabla sin decirle nada, los datos se guardan en el orden en que llegaron (orden de inserción).</a:t>
            </a:r>
            <a:endParaRPr kumimoji="0" lang="es-CO" altLang="es-CO"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0" i="0" u="none" strike="noStrike" cap="none" normalizeH="0" baseline="0" dirty="0">
              <a:ln>
                <a:noFill/>
              </a:ln>
              <a:solidFill>
                <a:schemeClr val="tx1"/>
              </a:solidFill>
              <a:effectLst/>
              <a:latin typeface="Google Sans Text"/>
            </a:endParaRPr>
          </a:p>
          <a:p>
            <a:pPr lvl="0" eaLnBrk="0" fontAlgn="base" hangingPunct="0">
              <a:spcBef>
                <a:spcPct val="0"/>
              </a:spcBef>
              <a:spcAft>
                <a:spcPct val="0"/>
              </a:spcAft>
              <a:buClrTx/>
            </a:pPr>
            <a:r>
              <a:rPr lang="es-ES" altLang="es-CO" sz="2400" dirty="0">
                <a:solidFill>
                  <a:schemeClr val="tx1"/>
                </a:solidFill>
              </a:rPr>
              <a:t>CREATE TABLE ventas (</a:t>
            </a:r>
          </a:p>
          <a:p>
            <a:pPr lvl="0" eaLnBrk="0" fontAlgn="base" hangingPunct="0">
              <a:spcBef>
                <a:spcPct val="0"/>
              </a:spcBef>
              <a:spcAft>
                <a:spcPct val="0"/>
              </a:spcAft>
              <a:buClrTx/>
            </a:pPr>
            <a:r>
              <a:rPr lang="es-ES" altLang="es-CO" sz="2400" dirty="0">
                <a:solidFill>
                  <a:schemeClr val="tx1"/>
                </a:solidFill>
              </a:rPr>
              <a:t>    </a:t>
            </a:r>
            <a:r>
              <a:rPr lang="es-ES" altLang="es-CO" sz="2400" dirty="0" err="1">
                <a:solidFill>
                  <a:schemeClr val="tx1"/>
                </a:solidFill>
              </a:rPr>
              <a:t>id_venta</a:t>
            </a:r>
            <a:r>
              <a:rPr lang="es-ES" altLang="es-CO" sz="2400" dirty="0">
                <a:solidFill>
                  <a:schemeClr val="tx1"/>
                </a:solidFill>
              </a:rPr>
              <a:t> INT,</a:t>
            </a:r>
          </a:p>
          <a:p>
            <a:pPr lvl="0" eaLnBrk="0" fontAlgn="base" hangingPunct="0">
              <a:spcBef>
                <a:spcPct val="0"/>
              </a:spcBef>
              <a:spcAft>
                <a:spcPct val="0"/>
              </a:spcAft>
              <a:buClrTx/>
            </a:pPr>
            <a:r>
              <a:rPr lang="es-ES" altLang="es-CO" sz="2400" dirty="0">
                <a:solidFill>
                  <a:schemeClr val="tx1"/>
                </a:solidFill>
              </a:rPr>
              <a:t>    </a:t>
            </a:r>
            <a:r>
              <a:rPr lang="es-ES" altLang="es-CO" sz="2400" dirty="0" err="1">
                <a:solidFill>
                  <a:schemeClr val="tx1"/>
                </a:solidFill>
              </a:rPr>
              <a:t>fecha_venta</a:t>
            </a:r>
            <a:r>
              <a:rPr lang="es-ES" altLang="es-CO" sz="2400" dirty="0">
                <a:solidFill>
                  <a:schemeClr val="tx1"/>
                </a:solidFill>
              </a:rPr>
              <a:t> DATE,</a:t>
            </a:r>
          </a:p>
          <a:p>
            <a:pPr lvl="0" eaLnBrk="0" fontAlgn="base" hangingPunct="0">
              <a:spcBef>
                <a:spcPct val="0"/>
              </a:spcBef>
              <a:spcAft>
                <a:spcPct val="0"/>
              </a:spcAft>
              <a:buClrTx/>
            </a:pPr>
            <a:r>
              <a:rPr lang="es-ES" altLang="es-CO" sz="2400" dirty="0">
                <a:solidFill>
                  <a:schemeClr val="tx1"/>
                </a:solidFill>
              </a:rPr>
              <a:t>    </a:t>
            </a:r>
            <a:r>
              <a:rPr lang="es-ES" altLang="es-CO" sz="2400" dirty="0" err="1">
                <a:solidFill>
                  <a:schemeClr val="tx1"/>
                </a:solidFill>
              </a:rPr>
              <a:t>producto_id</a:t>
            </a:r>
            <a:r>
              <a:rPr lang="es-ES" altLang="es-CO" sz="2400" dirty="0">
                <a:solidFill>
                  <a:schemeClr val="tx1"/>
                </a:solidFill>
              </a:rPr>
              <a:t> INT,</a:t>
            </a:r>
          </a:p>
          <a:p>
            <a:pPr lvl="0" eaLnBrk="0" fontAlgn="base" hangingPunct="0">
              <a:spcBef>
                <a:spcPct val="0"/>
              </a:spcBef>
              <a:spcAft>
                <a:spcPct val="0"/>
              </a:spcAft>
              <a:buClrTx/>
            </a:pPr>
            <a:r>
              <a:rPr lang="es-ES" altLang="es-CO" sz="2400" dirty="0">
                <a:solidFill>
                  <a:schemeClr val="tx1"/>
                </a:solidFill>
              </a:rPr>
              <a:t>    monto DECIMAL(10,2)</a:t>
            </a:r>
          </a:p>
          <a:p>
            <a:pPr lvl="0" eaLnBrk="0" fontAlgn="base" hangingPunct="0">
              <a:spcBef>
                <a:spcPct val="0"/>
              </a:spcBef>
              <a:spcAft>
                <a:spcPct val="0"/>
              </a:spcAft>
              <a:buClrTx/>
            </a:pPr>
            <a:r>
              <a:rPr lang="es-ES" altLang="es-CO" sz="2400" dirty="0">
                <a:solidFill>
                  <a:schemeClr val="tx1"/>
                </a:solidFill>
              </a:rPr>
              <a:t>);</a:t>
            </a:r>
          </a:p>
          <a:p>
            <a:pPr lvl="0" eaLnBrk="0" fontAlgn="base" hangingPunct="0">
              <a:spcBef>
                <a:spcPct val="0"/>
              </a:spcBef>
              <a:spcAft>
                <a:spcPct val="0"/>
              </a:spcAft>
              <a:buClrTx/>
            </a:pPr>
            <a:endParaRPr kumimoji="0" lang="es-CO" altLang="es-CO"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0" i="0" u="none" strike="noStrike" cap="none" normalizeH="0" baseline="0" dirty="0">
                <a:ln>
                  <a:noFill/>
                </a:ln>
                <a:solidFill>
                  <a:schemeClr val="tx1"/>
                </a:solidFill>
                <a:effectLst/>
                <a:latin typeface="Google Sans Text"/>
              </a:rPr>
              <a:t>¿Cómo se ve esto físicamente en el disco (simplificado)?</a:t>
            </a:r>
            <a:endParaRPr kumimoji="0" lang="es-CO" altLang="es-CO"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0" i="0" u="none" strike="noStrike" cap="none" normalizeH="0" baseline="0" dirty="0">
                <a:ln>
                  <a:noFill/>
                </a:ln>
                <a:solidFill>
                  <a:schemeClr val="tx1"/>
                </a:solidFill>
                <a:effectLst/>
                <a:latin typeface="Google Sans Text"/>
              </a:rPr>
              <a:t>Imagina que la base de datos divide la información en 3 bloques de almacenamiento:</a:t>
            </a:r>
          </a:p>
          <a:p>
            <a:pPr marL="0" marR="0" lvl="0" indent="0" algn="l" defTabSz="914400" rtl="0" eaLnBrk="0" fontAlgn="base" latinLnBrk="0" hangingPunct="0">
              <a:lnSpc>
                <a:spcPct val="100000"/>
              </a:lnSpc>
              <a:spcBef>
                <a:spcPct val="0"/>
              </a:spcBef>
              <a:spcAft>
                <a:spcPct val="0"/>
              </a:spcAft>
              <a:buClrTx/>
              <a:buSzTx/>
              <a:buFontTx/>
              <a:buNone/>
              <a:tabLst/>
            </a:pPr>
            <a:endParaRPr lang="es-CO" altLang="es-CO" sz="2400" dirty="0">
              <a:solidFill>
                <a:schemeClr val="tx1"/>
              </a:solidFill>
              <a:latin typeface="Google Sans Tex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0" i="0" u="none" strike="noStrike" cap="none" normalizeH="0" baseline="0" dirty="0">
              <a:ln>
                <a:noFill/>
              </a:ln>
              <a:solidFill>
                <a:schemeClr val="tx1"/>
              </a:solidFill>
              <a:effectLst/>
              <a:latin typeface="Google Sans Text"/>
            </a:endParaRPr>
          </a:p>
          <a:p>
            <a:pPr marL="0" marR="0" lvl="0" indent="0" algn="l" defTabSz="914400" rtl="0" eaLnBrk="0" fontAlgn="base" latinLnBrk="0" hangingPunct="0">
              <a:lnSpc>
                <a:spcPct val="100000"/>
              </a:lnSpc>
              <a:spcBef>
                <a:spcPct val="0"/>
              </a:spcBef>
              <a:spcAft>
                <a:spcPct val="0"/>
              </a:spcAft>
              <a:buClrTx/>
              <a:buSzTx/>
              <a:buFontTx/>
              <a:buNone/>
              <a:tabLst/>
            </a:pPr>
            <a:endParaRPr lang="es-CO" altLang="es-CO" sz="2400" dirty="0">
              <a:solidFill>
                <a:schemeClr val="tx1"/>
              </a:solidFill>
              <a:latin typeface="Google Sans Tex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0" i="0" u="none" strike="noStrike" cap="none" normalizeH="0" baseline="0" dirty="0">
              <a:ln>
                <a:noFill/>
              </a:ln>
              <a:solidFill>
                <a:schemeClr val="tx1"/>
              </a:solidFill>
              <a:effectLst/>
              <a:latin typeface="Google Sans Text"/>
            </a:endParaRPr>
          </a:p>
          <a:p>
            <a:pPr marL="0" marR="0" lvl="0" indent="0" algn="l" defTabSz="914400" rtl="0" eaLnBrk="0" fontAlgn="base" latinLnBrk="0" hangingPunct="0">
              <a:lnSpc>
                <a:spcPct val="100000"/>
              </a:lnSpc>
              <a:spcBef>
                <a:spcPct val="0"/>
              </a:spcBef>
              <a:spcAft>
                <a:spcPct val="0"/>
              </a:spcAft>
              <a:buClrTx/>
              <a:buSzTx/>
              <a:buFontTx/>
              <a:buNone/>
              <a:tabLst/>
            </a:pPr>
            <a:endParaRPr lang="es-CO" altLang="es-CO" sz="2400" dirty="0">
              <a:solidFill>
                <a:schemeClr val="tx1"/>
              </a:solidFill>
              <a:latin typeface="Google Sans Tex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0" i="0" u="none" strike="noStrike" cap="none" normalizeH="0" baseline="0" dirty="0">
              <a:ln>
                <a:noFill/>
              </a:ln>
              <a:solidFill>
                <a:schemeClr val="tx1"/>
              </a:solidFill>
              <a:effectLst/>
              <a:latin typeface="Google Sans Tex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1" i="0" u="none" strike="noStrike" cap="none" normalizeH="0" baseline="0" dirty="0">
                <a:ln>
                  <a:noFill/>
                </a:ln>
                <a:solidFill>
                  <a:schemeClr val="tx1"/>
                </a:solidFill>
                <a:effectLst/>
                <a:latin typeface="Google Sans Text"/>
              </a:rPr>
              <a:t>El problema:</a:t>
            </a:r>
            <a:r>
              <a:rPr kumimoji="0" lang="es-CO" altLang="es-CO" sz="2400" b="0" i="0" u="none" strike="noStrike" cap="none" normalizeH="0" baseline="0" dirty="0">
                <a:ln>
                  <a:noFill/>
                </a:ln>
                <a:solidFill>
                  <a:schemeClr val="tx1"/>
                </a:solidFill>
                <a:effectLst/>
                <a:latin typeface="Google Sans Text"/>
              </a:rPr>
              <a:t> Si ejecutas SELECT * FROM ventas WHERE </a:t>
            </a:r>
            <a:r>
              <a:rPr kumimoji="0" lang="es-CO" altLang="es-CO" sz="2400" b="0" i="0" u="none" strike="noStrike" cap="none" normalizeH="0" baseline="0" dirty="0" err="1">
                <a:ln>
                  <a:noFill/>
                </a:ln>
                <a:solidFill>
                  <a:schemeClr val="tx1"/>
                </a:solidFill>
                <a:effectLst/>
                <a:latin typeface="Google Sans Text"/>
              </a:rPr>
              <a:t>fecha_venta</a:t>
            </a:r>
            <a:r>
              <a:rPr kumimoji="0" lang="es-CO" altLang="es-CO" sz="2400" b="0" i="0" u="none" strike="noStrike" cap="none" normalizeH="0" baseline="0" dirty="0">
                <a:ln>
                  <a:noFill/>
                </a:ln>
                <a:solidFill>
                  <a:schemeClr val="tx1"/>
                </a:solidFill>
                <a:effectLst/>
                <a:latin typeface="Google Sans Text"/>
              </a:rPr>
              <a:t> = '2023-02-04', la base de datos mira los Min/Max de cada bloque.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0" i="0" u="none" strike="noStrike" cap="none" normalizeH="0" baseline="0" dirty="0">
              <a:ln>
                <a:noFill/>
              </a:ln>
              <a:solidFill>
                <a:schemeClr val="tx1"/>
              </a:solidFill>
              <a:effectLst/>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400" b="0" i="0" u="none" strike="noStrike" cap="none" normalizeH="0" baseline="0" dirty="0">
                <a:ln>
                  <a:noFill/>
                </a:ln>
                <a:solidFill>
                  <a:schemeClr val="tx1"/>
                </a:solidFill>
                <a:effectLst/>
                <a:latin typeface="Google Sans Text"/>
              </a:rPr>
              <a:t>Bloque 1 cubre todo el año - </a:t>
            </a:r>
            <a:r>
              <a:rPr kumimoji="0" lang="es-CO" altLang="es-CO" sz="2400" b="1" i="0" u="none" strike="noStrike" cap="none" normalizeH="0" baseline="0" dirty="0">
                <a:ln>
                  <a:noFill/>
                </a:ln>
                <a:solidFill>
                  <a:schemeClr val="tx1"/>
                </a:solidFill>
                <a:effectLst/>
                <a:latin typeface="Google Sans Text"/>
              </a:rPr>
              <a:t>Tiene que leerlo.</a:t>
            </a:r>
            <a:endParaRPr kumimoji="0" lang="es-CO" altLang="es-CO" sz="2400" b="0" i="0" u="none" strike="noStrike" cap="none" normalizeH="0" baseline="0" dirty="0">
              <a:ln>
                <a:noFill/>
              </a:ln>
              <a:solidFill>
                <a:schemeClr val="tx1"/>
              </a:solidFill>
              <a:effectLst/>
              <a:latin typeface="Google Sans Text"/>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400" b="0" i="0" u="none" strike="noStrike" cap="none" normalizeH="0" baseline="0" dirty="0">
                <a:ln>
                  <a:noFill/>
                </a:ln>
                <a:solidFill>
                  <a:schemeClr val="tx1"/>
                </a:solidFill>
                <a:effectLst/>
                <a:latin typeface="Google Sans Text"/>
              </a:rPr>
              <a:t>Bloque 2 cubre todo el año - </a:t>
            </a:r>
            <a:r>
              <a:rPr kumimoji="0" lang="es-CO" altLang="es-CO" sz="2400" b="1" i="0" u="none" strike="noStrike" cap="none" normalizeH="0" baseline="0" dirty="0">
                <a:ln>
                  <a:noFill/>
                </a:ln>
                <a:solidFill>
                  <a:schemeClr val="tx1"/>
                </a:solidFill>
                <a:effectLst/>
                <a:latin typeface="Google Sans Text"/>
              </a:rPr>
              <a:t>Tiene que leerlo.</a:t>
            </a:r>
            <a:endParaRPr kumimoji="0" lang="es-CO" altLang="es-CO" sz="2400" b="0" i="0" u="none" strike="noStrike" cap="none" normalizeH="0" baseline="0" dirty="0">
              <a:ln>
                <a:noFill/>
              </a:ln>
              <a:solidFill>
                <a:schemeClr val="tx1"/>
              </a:solidFill>
              <a:effectLst/>
              <a:latin typeface="Google Sans Text"/>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400" b="0" i="0" u="none" strike="noStrike" cap="none" normalizeH="0" baseline="0" dirty="0">
                <a:ln>
                  <a:noFill/>
                </a:ln>
                <a:solidFill>
                  <a:schemeClr val="tx1"/>
                </a:solidFill>
                <a:effectLst/>
                <a:latin typeface="Google Sans Text"/>
              </a:rPr>
              <a:t>Bloque 3 cubre todo el año - </a:t>
            </a:r>
            <a:r>
              <a:rPr kumimoji="0" lang="es-CO" altLang="es-CO" sz="2400" b="1" i="0" u="none" strike="noStrike" cap="none" normalizeH="0" baseline="0" dirty="0">
                <a:ln>
                  <a:noFill/>
                </a:ln>
                <a:solidFill>
                  <a:schemeClr val="tx1"/>
                </a:solidFill>
                <a:effectLst/>
                <a:latin typeface="Google Sans Text"/>
              </a:rPr>
              <a:t>Tiene que leerlo.</a:t>
            </a:r>
            <a:endParaRPr kumimoji="0" lang="es-CO" altLang="es-CO" sz="2400" b="0" i="0" u="none" strike="noStrike" cap="none" normalizeH="0" baseline="0" dirty="0">
              <a:ln>
                <a:noFill/>
              </a:ln>
              <a:solidFill>
                <a:schemeClr val="tx1"/>
              </a:solidFill>
              <a:effectLst/>
              <a:latin typeface="Google Sans Text"/>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grpSp>
        <p:nvGrpSpPr>
          <p:cNvPr id="3" name="Group 3">
            <a:extLst>
              <a:ext uri="{FF2B5EF4-FFF2-40B4-BE49-F238E27FC236}">
                <a16:creationId xmlns:a16="http://schemas.microsoft.com/office/drawing/2014/main" id="{CB1B2818-69C5-371E-9ADB-FCE125AEA1FC}"/>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EBBB0744-B15B-A0EA-6097-8FF43B1FCDCB}"/>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B4ADD275-9A47-2074-8F61-7F4274C42988}"/>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E345EF51-1CD2-8DCE-88F3-D5881650B7F6}"/>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C17DBA30-F71C-FEA2-D272-478D9BB283AF}"/>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0D4D9164-2E7D-321C-1292-C6390BB1FB4C}"/>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2D15B6BE-E97E-9CB8-D469-68A0396B757A}"/>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0D4722E8-5FB6-B7D5-1C20-BC5927B1DB58}"/>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CA95A1F5-65A5-E2E6-9E2A-E464BB79FD21}"/>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graphicFrame>
        <p:nvGraphicFramePr>
          <p:cNvPr id="2" name="Tabla 1">
            <a:extLst>
              <a:ext uri="{FF2B5EF4-FFF2-40B4-BE49-F238E27FC236}">
                <a16:creationId xmlns:a16="http://schemas.microsoft.com/office/drawing/2014/main" id="{2F607ED3-C265-2E0D-B455-BC754021CD3D}"/>
              </a:ext>
            </a:extLst>
          </p:cNvPr>
          <p:cNvGraphicFramePr>
            <a:graphicFrameLocks noGrp="1"/>
          </p:cNvGraphicFramePr>
          <p:nvPr>
            <p:extLst>
              <p:ext uri="{D42A27DB-BD31-4B8C-83A1-F6EECF244321}">
                <p14:modId xmlns:p14="http://schemas.microsoft.com/office/powerpoint/2010/main" val="158559872"/>
              </p:ext>
            </p:extLst>
          </p:nvPr>
        </p:nvGraphicFramePr>
        <p:xfrm>
          <a:off x="4095946" y="5642501"/>
          <a:ext cx="9857271" cy="1723348"/>
        </p:xfrm>
        <a:graphic>
          <a:graphicData uri="http://schemas.openxmlformats.org/drawingml/2006/table">
            <a:tbl>
              <a:tblPr/>
              <a:tblGrid>
                <a:gridCol w="3285757">
                  <a:extLst>
                    <a:ext uri="{9D8B030D-6E8A-4147-A177-3AD203B41FA5}">
                      <a16:colId xmlns:a16="http://schemas.microsoft.com/office/drawing/2014/main" val="2187237961"/>
                    </a:ext>
                  </a:extLst>
                </a:gridCol>
                <a:gridCol w="3285757">
                  <a:extLst>
                    <a:ext uri="{9D8B030D-6E8A-4147-A177-3AD203B41FA5}">
                      <a16:colId xmlns:a16="http://schemas.microsoft.com/office/drawing/2014/main" val="2978729433"/>
                    </a:ext>
                  </a:extLst>
                </a:gridCol>
                <a:gridCol w="3285757">
                  <a:extLst>
                    <a:ext uri="{9D8B030D-6E8A-4147-A177-3AD203B41FA5}">
                      <a16:colId xmlns:a16="http://schemas.microsoft.com/office/drawing/2014/main" val="1853248318"/>
                    </a:ext>
                  </a:extLst>
                </a:gridCol>
              </a:tblGrid>
              <a:tr h="430837">
                <a:tc>
                  <a:txBody>
                    <a:bodyPr/>
                    <a:lstStyle/>
                    <a:p>
                      <a:pPr>
                        <a:buNone/>
                      </a:pPr>
                      <a:r>
                        <a:rPr lang="es-CO" sz="1800" b="1" dirty="0">
                          <a:effectLst/>
                          <a:latin typeface="Google Sans Text"/>
                        </a:rPr>
                        <a:t>Bloque en Disco</a:t>
                      </a:r>
                      <a:endParaRPr lang="es-CO" sz="1800" dirty="0">
                        <a:effectLst/>
                        <a:latin typeface="Google Sans Tex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s-CO" sz="1800" b="1">
                          <a:effectLst/>
                          <a:latin typeface="Google Sans Text"/>
                        </a:rPr>
                        <a:t>Datos contenidos (Fechas)</a:t>
                      </a:r>
                      <a:endParaRPr lang="es-CO" sz="1800">
                        <a:effectLst/>
                        <a:latin typeface="Google Sans Tex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s-CO" sz="1800" b="1">
                          <a:effectLst/>
                          <a:latin typeface="Google Sans Text"/>
                        </a:rPr>
                        <a:t>Min/Max (Zone Map)</a:t>
                      </a:r>
                      <a:endParaRPr lang="es-CO" sz="1800">
                        <a:effectLst/>
                        <a:latin typeface="Google Sans Tex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49596201"/>
                  </a:ext>
                </a:extLst>
              </a:tr>
              <a:tr h="430837">
                <a:tc>
                  <a:txBody>
                    <a:bodyPr/>
                    <a:lstStyle/>
                    <a:p>
                      <a:pPr>
                        <a:buNone/>
                      </a:pPr>
                      <a:r>
                        <a:rPr lang="es-CO" sz="1800" b="1" dirty="0">
                          <a:effectLst/>
                          <a:latin typeface="Google Sans Text"/>
                        </a:rPr>
                        <a:t>Bloque 1</a:t>
                      </a:r>
                      <a:endParaRPr lang="es-CO" sz="1800" dirty="0">
                        <a:effectLst/>
                        <a:latin typeface="Google Sans Tex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s-CO" sz="1800" dirty="0">
                          <a:effectLst/>
                          <a:latin typeface="Google Sans Text"/>
                        </a:rPr>
                        <a:t>01-Ene, 15-Dic, 04-Feb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s-CO" sz="1800">
                          <a:effectLst/>
                          <a:latin typeface="Google Sans Text"/>
                        </a:rPr>
                        <a:t>Min: 01-Ene / Max: 15-Dic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1878189"/>
                  </a:ext>
                </a:extLst>
              </a:tr>
              <a:tr h="430837">
                <a:tc>
                  <a:txBody>
                    <a:bodyPr/>
                    <a:lstStyle/>
                    <a:p>
                      <a:pPr>
                        <a:buNone/>
                      </a:pPr>
                      <a:r>
                        <a:rPr lang="es-CO" sz="1800" b="1" dirty="0">
                          <a:effectLst/>
                          <a:latin typeface="Google Sans Text"/>
                        </a:rPr>
                        <a:t>Bloque 2</a:t>
                      </a:r>
                      <a:endParaRPr lang="es-CO" sz="1800" dirty="0">
                        <a:effectLst/>
                        <a:latin typeface="Google Sans Tex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s-CO" sz="1800" dirty="0">
                          <a:effectLst/>
                          <a:latin typeface="Google Sans Text"/>
                        </a:rPr>
                        <a:t>02-Ene, 20-Nov, 05-Mar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s-CO" sz="1800" dirty="0">
                          <a:effectLst/>
                          <a:latin typeface="Google Sans Text"/>
                        </a:rPr>
                        <a:t>Min: 02-Ene / Max: 20-Nov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1128011"/>
                  </a:ext>
                </a:extLst>
              </a:tr>
              <a:tr h="430837">
                <a:tc>
                  <a:txBody>
                    <a:bodyPr/>
                    <a:lstStyle/>
                    <a:p>
                      <a:pPr>
                        <a:buNone/>
                      </a:pPr>
                      <a:r>
                        <a:rPr lang="es-CO" sz="1800" b="1" dirty="0">
                          <a:effectLst/>
                          <a:latin typeface="Google Sans Text"/>
                        </a:rPr>
                        <a:t>Bloque 3</a:t>
                      </a:r>
                      <a:endParaRPr lang="es-CO" sz="1800" dirty="0">
                        <a:effectLst/>
                        <a:latin typeface="Google Sans Tex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s-CO" sz="1800" dirty="0">
                          <a:effectLst/>
                          <a:latin typeface="Google Sans Text"/>
                        </a:rPr>
                        <a:t>03-Ene, 10-Oct, 01-Ago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s-CO" sz="1800" dirty="0">
                          <a:effectLst/>
                          <a:latin typeface="Google Sans Text"/>
                        </a:rPr>
                        <a:t>Min: 03-Ene / Max: 10-Oct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5746406"/>
                  </a:ext>
                </a:extLst>
              </a:tr>
            </a:tbl>
          </a:graphicData>
        </a:graphic>
      </p:graphicFrame>
    </p:spTree>
    <p:extLst>
      <p:ext uri="{BB962C8B-B14F-4D97-AF65-F5344CB8AC3E}">
        <p14:creationId xmlns:p14="http://schemas.microsoft.com/office/powerpoint/2010/main" val="13525900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35836-6714-4F55-19DB-4E2002DDC470}"/>
            </a:ext>
          </a:extLst>
        </p:cNvPr>
        <p:cNvGrpSpPr/>
        <p:nvPr/>
      </p:nvGrpSpPr>
      <p:grpSpPr>
        <a:xfrm>
          <a:off x="0" y="0"/>
          <a:ext cx="0" cy="0"/>
          <a:chOff x="0" y="0"/>
          <a:chExt cx="0" cy="0"/>
        </a:xfrm>
      </p:grpSpPr>
      <p:sp>
        <p:nvSpPr>
          <p:cNvPr id="14" name="Rectangle 1">
            <a:extLst>
              <a:ext uri="{FF2B5EF4-FFF2-40B4-BE49-F238E27FC236}">
                <a16:creationId xmlns:a16="http://schemas.microsoft.com/office/drawing/2014/main" id="{BD006476-1D83-E629-4231-3B7B3B2F561D}"/>
              </a:ext>
            </a:extLst>
          </p:cNvPr>
          <p:cNvSpPr>
            <a:spLocks noChangeArrowheads="1"/>
          </p:cNvSpPr>
          <p:nvPr/>
        </p:nvSpPr>
        <p:spPr bwMode="auto">
          <a:xfrm>
            <a:off x="810706" y="372292"/>
            <a:ext cx="15148874" cy="9356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1" i="0" u="none" strike="noStrike" cap="none" normalizeH="0" baseline="0" dirty="0">
                <a:ln>
                  <a:noFill/>
                </a:ln>
                <a:solidFill>
                  <a:schemeClr val="tx1"/>
                </a:solidFill>
                <a:effectLst/>
                <a:latin typeface="Google Sans"/>
              </a:rPr>
              <a:t>Escenario 2: Tabla CON </a:t>
            </a:r>
            <a:r>
              <a:rPr kumimoji="0" lang="es-CO" altLang="es-CO" sz="2400" b="1" i="0" u="none" strike="noStrike" cap="none" normalizeH="0" baseline="0" dirty="0" err="1">
                <a:ln>
                  <a:noFill/>
                </a:ln>
                <a:solidFill>
                  <a:schemeClr val="tx1"/>
                </a:solidFill>
                <a:effectLst/>
                <a:latin typeface="Google Sans"/>
              </a:rPr>
              <a:t>Sort</a:t>
            </a:r>
            <a:r>
              <a:rPr kumimoji="0" lang="es-CO" altLang="es-CO" sz="2400" b="1" i="0" u="none" strike="noStrike" cap="none" normalizeH="0" baseline="0" dirty="0">
                <a:ln>
                  <a:noFill/>
                </a:ln>
                <a:solidFill>
                  <a:schemeClr val="tx1"/>
                </a:solidFill>
                <a:effectLst/>
                <a:latin typeface="Google Sans"/>
              </a:rPr>
              <a:t> Key (El orden)</a:t>
            </a: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0" i="0" u="none" strike="noStrike" cap="none" normalizeH="0" baseline="0" dirty="0">
                <a:ln>
                  <a:noFill/>
                </a:ln>
                <a:solidFill>
                  <a:schemeClr val="tx1"/>
                </a:solidFill>
                <a:effectLst/>
                <a:latin typeface="Google Sans Text"/>
              </a:rPr>
              <a:t>Ahora, definimos la </a:t>
            </a:r>
            <a:r>
              <a:rPr kumimoji="0" lang="es-CO" altLang="es-CO" sz="2400" b="0" i="0" u="none" strike="noStrike" cap="none" normalizeH="0" baseline="0" dirty="0" err="1">
                <a:ln>
                  <a:noFill/>
                </a:ln>
                <a:solidFill>
                  <a:schemeClr val="tx1"/>
                </a:solidFill>
                <a:effectLst/>
                <a:latin typeface="Google Sans Text"/>
              </a:rPr>
              <a:t>fecha_venta</a:t>
            </a:r>
            <a:r>
              <a:rPr kumimoji="0" lang="es-CO" altLang="es-CO" sz="2400" b="0" i="0" u="none" strike="noStrike" cap="none" normalizeH="0" baseline="0" dirty="0">
                <a:ln>
                  <a:noFill/>
                </a:ln>
                <a:solidFill>
                  <a:schemeClr val="tx1"/>
                </a:solidFill>
                <a:effectLst/>
                <a:latin typeface="Google Sans Text"/>
              </a:rPr>
              <a:t> como la clave de ordenamiento. Esto obliga a la base de datos a reordenar físicamente los datos antes de guardarlos.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0" i="0" u="none" strike="noStrike" cap="none" normalizeH="0" baseline="0" dirty="0">
              <a:ln>
                <a:noFill/>
              </a:ln>
              <a:solidFill>
                <a:schemeClr val="tx1"/>
              </a:solidFill>
              <a:effectLst/>
            </a:endParaRPr>
          </a:p>
          <a:p>
            <a:pPr lvl="0" eaLnBrk="0" fontAlgn="base" hangingPunct="0">
              <a:spcBef>
                <a:spcPct val="0"/>
              </a:spcBef>
              <a:spcAft>
                <a:spcPct val="0"/>
              </a:spcAft>
              <a:buClrTx/>
            </a:pPr>
            <a:r>
              <a:rPr lang="es-ES" altLang="es-CO" sz="2400" dirty="0">
                <a:solidFill>
                  <a:schemeClr val="tx1"/>
                </a:solidFill>
                <a:latin typeface="Google Sans Text"/>
              </a:rPr>
              <a:t>CREATE TABLE ventas (</a:t>
            </a:r>
          </a:p>
          <a:p>
            <a:pPr lvl="0" eaLnBrk="0" fontAlgn="base" hangingPunct="0">
              <a:spcBef>
                <a:spcPct val="0"/>
              </a:spcBef>
              <a:spcAft>
                <a:spcPct val="0"/>
              </a:spcAft>
              <a:buClrTx/>
            </a:pPr>
            <a:r>
              <a:rPr lang="es-ES" altLang="es-CO" sz="2400" dirty="0">
                <a:solidFill>
                  <a:schemeClr val="tx1"/>
                </a:solidFill>
                <a:latin typeface="Google Sans Text"/>
              </a:rPr>
              <a:t>    </a:t>
            </a:r>
            <a:r>
              <a:rPr lang="es-ES" altLang="es-CO" sz="2400" dirty="0" err="1">
                <a:solidFill>
                  <a:schemeClr val="tx1"/>
                </a:solidFill>
                <a:latin typeface="Google Sans Text"/>
              </a:rPr>
              <a:t>id_venta</a:t>
            </a:r>
            <a:r>
              <a:rPr lang="es-ES" altLang="es-CO" sz="2400" dirty="0">
                <a:solidFill>
                  <a:schemeClr val="tx1"/>
                </a:solidFill>
                <a:latin typeface="Google Sans Text"/>
              </a:rPr>
              <a:t> INT,</a:t>
            </a:r>
          </a:p>
          <a:p>
            <a:pPr lvl="0" eaLnBrk="0" fontAlgn="base" hangingPunct="0">
              <a:spcBef>
                <a:spcPct val="0"/>
              </a:spcBef>
              <a:spcAft>
                <a:spcPct val="0"/>
              </a:spcAft>
              <a:buClrTx/>
            </a:pPr>
            <a:r>
              <a:rPr lang="es-ES" altLang="es-CO" sz="2400" dirty="0">
                <a:solidFill>
                  <a:schemeClr val="tx1"/>
                </a:solidFill>
                <a:latin typeface="Google Sans Text"/>
              </a:rPr>
              <a:t>    </a:t>
            </a:r>
            <a:r>
              <a:rPr lang="es-ES" altLang="es-CO" sz="2400" dirty="0" err="1">
                <a:solidFill>
                  <a:schemeClr val="tx1"/>
                </a:solidFill>
                <a:latin typeface="Google Sans Text"/>
              </a:rPr>
              <a:t>fecha_venta</a:t>
            </a:r>
            <a:r>
              <a:rPr lang="es-ES" altLang="es-CO" sz="2400" dirty="0">
                <a:solidFill>
                  <a:schemeClr val="tx1"/>
                </a:solidFill>
                <a:latin typeface="Google Sans Text"/>
              </a:rPr>
              <a:t> DATE,</a:t>
            </a:r>
          </a:p>
          <a:p>
            <a:pPr lvl="0" eaLnBrk="0" fontAlgn="base" hangingPunct="0">
              <a:spcBef>
                <a:spcPct val="0"/>
              </a:spcBef>
              <a:spcAft>
                <a:spcPct val="0"/>
              </a:spcAft>
              <a:buClrTx/>
            </a:pPr>
            <a:r>
              <a:rPr lang="es-ES" altLang="es-CO" sz="2400" dirty="0">
                <a:solidFill>
                  <a:schemeClr val="tx1"/>
                </a:solidFill>
                <a:latin typeface="Google Sans Text"/>
              </a:rPr>
              <a:t>    </a:t>
            </a:r>
            <a:r>
              <a:rPr lang="es-ES" altLang="es-CO" sz="2400" dirty="0" err="1">
                <a:solidFill>
                  <a:schemeClr val="tx1"/>
                </a:solidFill>
                <a:latin typeface="Google Sans Text"/>
              </a:rPr>
              <a:t>producto_id</a:t>
            </a:r>
            <a:r>
              <a:rPr lang="es-ES" altLang="es-CO" sz="2400" dirty="0">
                <a:solidFill>
                  <a:schemeClr val="tx1"/>
                </a:solidFill>
                <a:latin typeface="Google Sans Text"/>
              </a:rPr>
              <a:t> INT,</a:t>
            </a:r>
          </a:p>
          <a:p>
            <a:pPr lvl="0" eaLnBrk="0" fontAlgn="base" hangingPunct="0">
              <a:spcBef>
                <a:spcPct val="0"/>
              </a:spcBef>
              <a:spcAft>
                <a:spcPct val="0"/>
              </a:spcAft>
              <a:buClrTx/>
            </a:pPr>
            <a:r>
              <a:rPr lang="es-ES" altLang="es-CO" sz="2400" dirty="0">
                <a:solidFill>
                  <a:schemeClr val="tx1"/>
                </a:solidFill>
                <a:latin typeface="Google Sans Text"/>
              </a:rPr>
              <a:t>    monto DECIMAL(10,2)</a:t>
            </a:r>
          </a:p>
          <a:p>
            <a:pPr lvl="0" eaLnBrk="0" fontAlgn="base" hangingPunct="0">
              <a:spcBef>
                <a:spcPct val="0"/>
              </a:spcBef>
              <a:spcAft>
                <a:spcPct val="0"/>
              </a:spcAft>
              <a:buClrTx/>
            </a:pPr>
            <a:r>
              <a:rPr lang="es-ES" altLang="es-CO" sz="2400" dirty="0">
                <a:solidFill>
                  <a:schemeClr val="tx1"/>
                </a:solidFill>
                <a:latin typeface="Google Sans Text"/>
              </a:rPr>
              <a:t>)</a:t>
            </a:r>
          </a:p>
          <a:p>
            <a:pPr lvl="0" eaLnBrk="0" fontAlgn="base" hangingPunct="0">
              <a:spcBef>
                <a:spcPct val="0"/>
              </a:spcBef>
              <a:spcAft>
                <a:spcPct val="0"/>
              </a:spcAft>
              <a:buClrTx/>
            </a:pPr>
            <a:r>
              <a:rPr lang="es-ES" altLang="es-CO" sz="2800" b="1" i="1" dirty="0">
                <a:solidFill>
                  <a:schemeClr val="tx1"/>
                </a:solidFill>
                <a:latin typeface="Google Sans Text"/>
              </a:rPr>
              <a:t>SORTKEY(</a:t>
            </a:r>
            <a:r>
              <a:rPr lang="es-ES" altLang="es-CO" sz="2800" b="1" i="1" dirty="0" err="1">
                <a:solidFill>
                  <a:schemeClr val="tx1"/>
                </a:solidFill>
                <a:latin typeface="Google Sans Text"/>
              </a:rPr>
              <a:t>fecha_venta</a:t>
            </a:r>
            <a:r>
              <a:rPr lang="es-ES" altLang="es-CO" sz="2800" b="1" i="1" dirty="0">
                <a:solidFill>
                  <a:schemeClr val="tx1"/>
                </a:solidFill>
                <a:latin typeface="Google Sans Text"/>
              </a:rPr>
              <a:t>)</a:t>
            </a:r>
          </a:p>
          <a:p>
            <a:pPr lvl="0" eaLnBrk="0" fontAlgn="base" hangingPunct="0">
              <a:spcBef>
                <a:spcPct val="0"/>
              </a:spcBef>
              <a:spcAft>
                <a:spcPct val="0"/>
              </a:spcAft>
              <a:buClrTx/>
            </a:pPr>
            <a:endParaRPr lang="es-ES" altLang="es-CO" sz="2800" b="1" i="1" dirty="0">
              <a:solidFill>
                <a:schemeClr val="tx1"/>
              </a:solidFill>
              <a:latin typeface="Google Sans Text"/>
            </a:endParaRPr>
          </a:p>
          <a:p>
            <a:pPr lvl="0" eaLnBrk="0" fontAlgn="base" hangingPunct="0">
              <a:spcBef>
                <a:spcPct val="0"/>
              </a:spcBef>
              <a:spcAft>
                <a:spcPct val="0"/>
              </a:spcAft>
              <a:buClrTx/>
            </a:pPr>
            <a:r>
              <a:rPr kumimoji="0" lang="es-CO" altLang="es-CO" sz="2400" b="1" i="0" u="none" strike="noStrike" cap="none" normalizeH="0" baseline="0" dirty="0">
                <a:ln>
                  <a:noFill/>
                </a:ln>
                <a:solidFill>
                  <a:schemeClr val="tx1"/>
                </a:solidFill>
                <a:effectLst/>
                <a:latin typeface="Google Sans Text"/>
              </a:rPr>
              <a:t>¿Cómo se ve ahora físicamente en el disco?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1" i="0" u="none" strike="noStrike" cap="none" normalizeH="0" baseline="0" dirty="0">
              <a:ln>
                <a:noFill/>
              </a:ln>
              <a:solidFill>
                <a:schemeClr val="tx1"/>
              </a:solidFill>
              <a:effectLst/>
              <a:latin typeface="Google Sans Text"/>
            </a:endParaRPr>
          </a:p>
          <a:p>
            <a:pPr marL="0" marR="0" lvl="0" indent="0" algn="l" defTabSz="914400" rtl="0" eaLnBrk="0" fontAlgn="base" latinLnBrk="0" hangingPunct="0">
              <a:lnSpc>
                <a:spcPct val="100000"/>
              </a:lnSpc>
              <a:spcBef>
                <a:spcPct val="0"/>
              </a:spcBef>
              <a:spcAft>
                <a:spcPct val="0"/>
              </a:spcAft>
              <a:buClrTx/>
              <a:buSzTx/>
              <a:buFontTx/>
              <a:buNone/>
              <a:tabLst/>
            </a:pPr>
            <a:endParaRPr lang="es-CO" altLang="es-CO" sz="2400" b="1" dirty="0">
              <a:solidFill>
                <a:schemeClr val="tx1"/>
              </a:solidFill>
              <a:latin typeface="Google Sans Tex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1" i="0" u="none" strike="noStrike" cap="none" normalizeH="0" baseline="0" dirty="0">
              <a:ln>
                <a:noFill/>
              </a:ln>
              <a:solidFill>
                <a:schemeClr val="tx1"/>
              </a:solidFill>
              <a:effectLst/>
              <a:latin typeface="Google Sans Text"/>
            </a:endParaRPr>
          </a:p>
          <a:p>
            <a:pPr marL="0" marR="0" lvl="0" indent="0" algn="l" defTabSz="914400" rtl="0" eaLnBrk="0" fontAlgn="base" latinLnBrk="0" hangingPunct="0">
              <a:lnSpc>
                <a:spcPct val="100000"/>
              </a:lnSpc>
              <a:spcBef>
                <a:spcPct val="0"/>
              </a:spcBef>
              <a:spcAft>
                <a:spcPct val="0"/>
              </a:spcAft>
              <a:buClrTx/>
              <a:buSzTx/>
              <a:buFontTx/>
              <a:buNone/>
              <a:tabLst/>
            </a:pPr>
            <a:endParaRPr lang="es-CO" altLang="es-CO" sz="2400" b="1" dirty="0">
              <a:solidFill>
                <a:schemeClr val="tx1"/>
              </a:solidFill>
              <a:latin typeface="Google Sans Tex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1" i="0" u="none" strike="noStrike" cap="none" normalizeH="0" baseline="0" dirty="0">
              <a:ln>
                <a:noFill/>
              </a:ln>
              <a:solidFill>
                <a:schemeClr val="tx1"/>
              </a:solidFill>
              <a:effectLst/>
              <a:latin typeface="Google Sans Tex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1" i="0" u="none" strike="noStrike" cap="none" normalizeH="0" baseline="0" dirty="0">
                <a:ln>
                  <a:noFill/>
                </a:ln>
                <a:solidFill>
                  <a:schemeClr val="tx1"/>
                </a:solidFill>
                <a:effectLst/>
                <a:latin typeface="Google Sans Text"/>
              </a:rPr>
              <a:t>La mejora:</a:t>
            </a:r>
            <a:r>
              <a:rPr kumimoji="0" lang="es-CO" altLang="es-CO" sz="2400" b="0" i="0" u="none" strike="noStrike" cap="none" normalizeH="0" baseline="0" dirty="0">
                <a:ln>
                  <a:noFill/>
                </a:ln>
                <a:solidFill>
                  <a:schemeClr val="tx1"/>
                </a:solidFill>
                <a:effectLst/>
                <a:latin typeface="Google Sans Text"/>
              </a:rPr>
              <a:t> Ejecutamos la misma consulta WHERE </a:t>
            </a:r>
            <a:r>
              <a:rPr kumimoji="0" lang="es-CO" altLang="es-CO" sz="2400" b="0" i="0" u="none" strike="noStrike" cap="none" normalizeH="0" baseline="0" dirty="0" err="1">
                <a:ln>
                  <a:noFill/>
                </a:ln>
                <a:solidFill>
                  <a:schemeClr val="tx1"/>
                </a:solidFill>
                <a:effectLst/>
                <a:latin typeface="Google Sans Text"/>
              </a:rPr>
              <a:t>fecha_venta</a:t>
            </a:r>
            <a:r>
              <a:rPr kumimoji="0" lang="es-CO" altLang="es-CO" sz="2400" b="0" i="0" u="none" strike="noStrike" cap="none" normalizeH="0" baseline="0" dirty="0">
                <a:ln>
                  <a:noFill/>
                </a:ln>
                <a:solidFill>
                  <a:schemeClr val="tx1"/>
                </a:solidFill>
                <a:effectLst/>
                <a:latin typeface="Google Sans Text"/>
              </a:rPr>
              <a:t> = '2023-02-04'.</a:t>
            </a:r>
            <a:endParaRPr kumimoji="0" lang="es-CO" altLang="es-CO" sz="2400" b="0" i="0" u="none" strike="noStrike" cap="none" normalizeH="0" baseline="0" dirty="0">
              <a:ln>
                <a:noFill/>
              </a:ln>
              <a:solidFill>
                <a:schemeClr val="tx1"/>
              </a:solidFill>
              <a:effectLst/>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400" b="0" i="0" u="none" strike="noStrike" cap="none" normalizeH="0" baseline="0" dirty="0">
                <a:ln>
                  <a:noFill/>
                </a:ln>
                <a:solidFill>
                  <a:schemeClr val="tx1"/>
                </a:solidFill>
                <a:effectLst/>
                <a:latin typeface="Google Sans Text"/>
              </a:rPr>
              <a:t>La base de datos mira el </a:t>
            </a:r>
            <a:r>
              <a:rPr kumimoji="0" lang="es-CO" altLang="es-CO" sz="2400" b="1" i="0" u="none" strike="noStrike" cap="none" normalizeH="0" baseline="0" dirty="0">
                <a:ln>
                  <a:noFill/>
                </a:ln>
                <a:solidFill>
                  <a:schemeClr val="tx1"/>
                </a:solidFill>
                <a:effectLst/>
                <a:latin typeface="Google Sans Text"/>
              </a:rPr>
              <a:t>Bloque 1</a:t>
            </a:r>
            <a:r>
              <a:rPr kumimoji="0" lang="es-CO" altLang="es-CO" sz="2400" b="0" i="0" u="none" strike="noStrike" cap="none" normalizeH="0" baseline="0" dirty="0">
                <a:ln>
                  <a:noFill/>
                </a:ln>
                <a:solidFill>
                  <a:schemeClr val="tx1"/>
                </a:solidFill>
                <a:effectLst/>
                <a:latin typeface="Google Sans Text"/>
              </a:rPr>
              <a:t>: El rango es Enero-Marzo. ¿Febrero está ahí? </a:t>
            </a:r>
            <a:r>
              <a:rPr kumimoji="0" lang="es-CO" altLang="es-CO" sz="2400" b="1" i="0" u="none" strike="noStrike" cap="none" normalizeH="0" baseline="0" dirty="0">
                <a:ln>
                  <a:noFill/>
                </a:ln>
                <a:solidFill>
                  <a:schemeClr val="tx1"/>
                </a:solidFill>
                <a:effectLst/>
                <a:latin typeface="Google Sans Text"/>
              </a:rPr>
              <a:t>SÍ.</a:t>
            </a:r>
            <a:r>
              <a:rPr kumimoji="0" lang="es-CO" altLang="es-CO" sz="2400" b="0" i="0" u="none" strike="noStrike" cap="none" normalizeH="0" baseline="0" dirty="0">
                <a:ln>
                  <a:noFill/>
                </a:ln>
                <a:solidFill>
                  <a:schemeClr val="tx1"/>
                </a:solidFill>
                <a:effectLst/>
                <a:latin typeface="Google Sans Text"/>
              </a:rPr>
              <a:t> </a:t>
            </a:r>
            <a:r>
              <a:rPr kumimoji="0" lang="es-CO" altLang="es-CO" sz="2400" b="1" i="0" u="none" strike="noStrike" cap="none" normalizeH="0" baseline="0" dirty="0">
                <a:ln>
                  <a:noFill/>
                </a:ln>
                <a:solidFill>
                  <a:schemeClr val="tx1"/>
                </a:solidFill>
                <a:effectLst/>
                <a:latin typeface="Google Sans Text"/>
              </a:rPr>
              <a:t>Lee este bloque.</a:t>
            </a:r>
            <a:endParaRPr kumimoji="0" lang="es-CO" altLang="es-CO" sz="2400" b="0" i="0" u="none" strike="noStrike" cap="none" normalizeH="0" baseline="0" dirty="0">
              <a:ln>
                <a:noFill/>
              </a:ln>
              <a:solidFill>
                <a:schemeClr val="tx1"/>
              </a:solidFill>
              <a:effectLst/>
              <a:latin typeface="Google Sans Text"/>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400" b="0" i="0" u="none" strike="noStrike" cap="none" normalizeH="0" baseline="0" dirty="0">
                <a:ln>
                  <a:noFill/>
                </a:ln>
                <a:solidFill>
                  <a:schemeClr val="tx1"/>
                </a:solidFill>
                <a:effectLst/>
                <a:latin typeface="Google Sans Text"/>
              </a:rPr>
              <a:t>Mira el </a:t>
            </a:r>
            <a:r>
              <a:rPr kumimoji="0" lang="es-CO" altLang="es-CO" sz="2400" b="1" i="0" u="none" strike="noStrike" cap="none" normalizeH="0" baseline="0" dirty="0">
                <a:ln>
                  <a:noFill/>
                </a:ln>
                <a:solidFill>
                  <a:schemeClr val="tx1"/>
                </a:solidFill>
                <a:effectLst/>
                <a:latin typeface="Google Sans Text"/>
              </a:rPr>
              <a:t>Bloque 2</a:t>
            </a:r>
            <a:r>
              <a:rPr kumimoji="0" lang="es-CO" altLang="es-CO" sz="2400" b="0" i="0" u="none" strike="noStrike" cap="none" normalizeH="0" baseline="0" dirty="0">
                <a:ln>
                  <a:noFill/>
                </a:ln>
                <a:solidFill>
                  <a:schemeClr val="tx1"/>
                </a:solidFill>
                <a:effectLst/>
                <a:latin typeface="Google Sans Text"/>
              </a:rPr>
              <a:t>: El rango es Abril-Junio. ¿Febrero está ahí? </a:t>
            </a:r>
            <a:r>
              <a:rPr kumimoji="0" lang="es-CO" altLang="es-CO" sz="2400" b="1" i="0" u="none" strike="noStrike" cap="none" normalizeH="0" baseline="0" dirty="0">
                <a:ln>
                  <a:noFill/>
                </a:ln>
                <a:solidFill>
                  <a:schemeClr val="tx1"/>
                </a:solidFill>
                <a:effectLst/>
                <a:latin typeface="Google Sans Text"/>
              </a:rPr>
              <a:t>NO.</a:t>
            </a:r>
            <a:r>
              <a:rPr kumimoji="0" lang="es-CO" altLang="es-CO" sz="2400" b="0" i="0" u="none" strike="noStrike" cap="none" normalizeH="0" baseline="0" dirty="0">
                <a:ln>
                  <a:noFill/>
                </a:ln>
                <a:solidFill>
                  <a:schemeClr val="tx1"/>
                </a:solidFill>
                <a:effectLst/>
                <a:latin typeface="Google Sans Text"/>
              </a:rPr>
              <a:t> </a:t>
            </a:r>
            <a:r>
              <a:rPr kumimoji="0" lang="es-CO" altLang="es-CO" sz="2400" b="1" i="0" u="none" strike="noStrike" cap="none" normalizeH="0" baseline="0" dirty="0">
                <a:ln>
                  <a:noFill/>
                </a:ln>
                <a:solidFill>
                  <a:schemeClr val="tx1"/>
                </a:solidFill>
                <a:effectLst/>
                <a:latin typeface="Google Sans Text"/>
              </a:rPr>
              <a:t>Salta este bloque (</a:t>
            </a:r>
            <a:r>
              <a:rPr kumimoji="0" lang="es-CO" altLang="es-CO" sz="2400" b="1" i="0" u="none" strike="noStrike" cap="none" normalizeH="0" baseline="0" dirty="0" err="1">
                <a:ln>
                  <a:noFill/>
                </a:ln>
                <a:solidFill>
                  <a:schemeClr val="tx1"/>
                </a:solidFill>
                <a:effectLst/>
                <a:latin typeface="Google Sans Text"/>
              </a:rPr>
              <a:t>Skip</a:t>
            </a:r>
            <a:r>
              <a:rPr kumimoji="0" lang="es-CO" altLang="es-CO" sz="2400" b="1" i="0" u="none" strike="noStrike" cap="none" normalizeH="0" baseline="0" dirty="0">
                <a:ln>
                  <a:noFill/>
                </a:ln>
                <a:solidFill>
                  <a:schemeClr val="tx1"/>
                </a:solidFill>
                <a:effectLst/>
                <a:latin typeface="Google Sans Text"/>
              </a:rPr>
              <a:t>).</a:t>
            </a:r>
            <a:endParaRPr kumimoji="0" lang="es-CO" altLang="es-CO" sz="2400" b="0" i="0" u="none" strike="noStrike" cap="none" normalizeH="0" baseline="0" dirty="0">
              <a:ln>
                <a:noFill/>
              </a:ln>
              <a:solidFill>
                <a:schemeClr val="tx1"/>
              </a:solidFill>
              <a:effectLst/>
              <a:latin typeface="Google Sans Text"/>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400" b="0" i="0" u="none" strike="noStrike" cap="none" normalizeH="0" baseline="0" dirty="0">
                <a:ln>
                  <a:noFill/>
                </a:ln>
                <a:solidFill>
                  <a:schemeClr val="tx1"/>
                </a:solidFill>
                <a:effectLst/>
                <a:latin typeface="Google Sans Text"/>
              </a:rPr>
              <a:t>Mira el </a:t>
            </a:r>
            <a:r>
              <a:rPr kumimoji="0" lang="es-CO" altLang="es-CO" sz="2400" b="1" i="0" u="none" strike="noStrike" cap="none" normalizeH="0" baseline="0" dirty="0">
                <a:ln>
                  <a:noFill/>
                </a:ln>
                <a:solidFill>
                  <a:schemeClr val="tx1"/>
                </a:solidFill>
                <a:effectLst/>
                <a:latin typeface="Google Sans Text"/>
              </a:rPr>
              <a:t>Bloque 3</a:t>
            </a:r>
            <a:r>
              <a:rPr kumimoji="0" lang="es-CO" altLang="es-CO" sz="2400" b="0" i="0" u="none" strike="noStrike" cap="none" normalizeH="0" baseline="0" dirty="0">
                <a:ln>
                  <a:noFill/>
                </a:ln>
                <a:solidFill>
                  <a:schemeClr val="tx1"/>
                </a:solidFill>
                <a:effectLst/>
                <a:latin typeface="Google Sans Text"/>
              </a:rPr>
              <a:t>: El rango es Julio-Sep. ¿Febrero está ahí? </a:t>
            </a:r>
            <a:r>
              <a:rPr kumimoji="0" lang="es-CO" altLang="es-CO" sz="2400" b="1" i="0" u="none" strike="noStrike" cap="none" normalizeH="0" baseline="0" dirty="0">
                <a:ln>
                  <a:noFill/>
                </a:ln>
                <a:solidFill>
                  <a:schemeClr val="tx1"/>
                </a:solidFill>
                <a:effectLst/>
                <a:latin typeface="Google Sans Text"/>
              </a:rPr>
              <a:t>NO.</a:t>
            </a:r>
            <a:r>
              <a:rPr kumimoji="0" lang="es-CO" altLang="es-CO" sz="2400" b="0" i="0" u="none" strike="noStrike" cap="none" normalizeH="0" baseline="0" dirty="0">
                <a:ln>
                  <a:noFill/>
                </a:ln>
                <a:solidFill>
                  <a:schemeClr val="tx1"/>
                </a:solidFill>
                <a:effectLst/>
                <a:latin typeface="Google Sans Text"/>
              </a:rPr>
              <a:t> </a:t>
            </a:r>
            <a:r>
              <a:rPr kumimoji="0" lang="es-CO" altLang="es-CO" sz="2400" b="1" i="0" u="none" strike="noStrike" cap="none" normalizeH="0" baseline="0" dirty="0">
                <a:ln>
                  <a:noFill/>
                </a:ln>
                <a:solidFill>
                  <a:schemeClr val="tx1"/>
                </a:solidFill>
                <a:effectLst/>
                <a:latin typeface="Google Sans Text"/>
              </a:rPr>
              <a:t>Salta este bloque (</a:t>
            </a:r>
            <a:r>
              <a:rPr kumimoji="0" lang="es-CO" altLang="es-CO" sz="2400" b="1" i="0" u="none" strike="noStrike" cap="none" normalizeH="0" baseline="0" dirty="0" err="1">
                <a:ln>
                  <a:noFill/>
                </a:ln>
                <a:solidFill>
                  <a:schemeClr val="tx1"/>
                </a:solidFill>
                <a:effectLst/>
                <a:latin typeface="Google Sans Text"/>
              </a:rPr>
              <a:t>Skip</a:t>
            </a:r>
            <a:r>
              <a:rPr kumimoji="0" lang="es-CO" altLang="es-CO" sz="2400" b="1" i="0" u="none" strike="noStrike" cap="none" normalizeH="0" baseline="0" dirty="0">
                <a:ln>
                  <a:noFill/>
                </a:ln>
                <a:solidFill>
                  <a:schemeClr val="tx1"/>
                </a:solidFill>
                <a:effectLst/>
                <a:latin typeface="Google Sans Text"/>
              </a:rPr>
              <a:t>).</a:t>
            </a:r>
            <a:endParaRPr kumimoji="0" lang="es-CO" altLang="es-CO" sz="2400" b="0" i="0" u="none" strike="noStrike" cap="none" normalizeH="0" baseline="0" dirty="0">
              <a:ln>
                <a:noFill/>
              </a:ln>
              <a:solidFill>
                <a:schemeClr val="tx1"/>
              </a:solidFill>
              <a:effectLst/>
              <a:latin typeface="Google Sans Text"/>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400" b="1" i="0" u="none" strike="noStrike" cap="none" normalizeH="0" baseline="0" dirty="0">
                <a:ln>
                  <a:noFill/>
                </a:ln>
                <a:solidFill>
                  <a:schemeClr val="tx1"/>
                </a:solidFill>
                <a:effectLst/>
                <a:latin typeface="Google Sans Text"/>
              </a:rPr>
              <a:t>Resultado:</a:t>
            </a:r>
            <a:r>
              <a:rPr kumimoji="0" lang="es-CO" altLang="es-CO" sz="2400" b="0" i="0" u="none" strike="noStrike" cap="none" normalizeH="0" baseline="0" dirty="0">
                <a:ln>
                  <a:noFill/>
                </a:ln>
                <a:solidFill>
                  <a:schemeClr val="tx1"/>
                </a:solidFill>
                <a:effectLst/>
                <a:latin typeface="Google Sans Text"/>
              </a:rPr>
              <a:t> La base de datos solo leyó el 33% de los datos. La consulta es 3 veces más rápida (en este ejemplo simplificado, en la vida real la mejora puede ser de 10x o 100x).</a:t>
            </a:r>
            <a:endParaRPr kumimoji="0" lang="es-CO" altLang="es-CO" sz="2400" b="0" i="0" u="none" strike="noStrike" cap="none" normalizeH="0" baseline="0" dirty="0">
              <a:ln>
                <a:noFill/>
              </a:ln>
              <a:solidFill>
                <a:schemeClr val="tx1"/>
              </a:solidFill>
              <a:effectLst/>
              <a:latin typeface="Arial" panose="020B0604020202020204" pitchFamily="34" charset="0"/>
            </a:endParaRPr>
          </a:p>
        </p:txBody>
      </p:sp>
      <p:grpSp>
        <p:nvGrpSpPr>
          <p:cNvPr id="3" name="Group 3">
            <a:extLst>
              <a:ext uri="{FF2B5EF4-FFF2-40B4-BE49-F238E27FC236}">
                <a16:creationId xmlns:a16="http://schemas.microsoft.com/office/drawing/2014/main" id="{AB440F87-38DD-3DDA-F89B-2753FE101E76}"/>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25A585F9-4B54-5F47-9E09-10D0D4029FF3}"/>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0EA6FC18-C1A0-9148-ACB6-8E67FA65AD42}"/>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21A78CAD-BD6A-853B-B469-7BA51E609830}"/>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F5DDA25B-27DF-EA02-8AF5-323B67616E08}"/>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47716358-F723-F730-43C6-71241EBC2AD4}"/>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841AFD29-BDC2-5B4C-B705-B0FD2731C152}"/>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4BD3EABF-EED7-7DFC-51A9-F0E366D14F14}"/>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6A24BBB5-6446-7A46-5B05-9C8BE155560E}"/>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graphicFrame>
        <p:nvGraphicFramePr>
          <p:cNvPr id="13" name="Tabla 12">
            <a:extLst>
              <a:ext uri="{FF2B5EF4-FFF2-40B4-BE49-F238E27FC236}">
                <a16:creationId xmlns:a16="http://schemas.microsoft.com/office/drawing/2014/main" id="{E192ABA2-EBC9-1886-BC99-0593DD00E4BA}"/>
              </a:ext>
            </a:extLst>
          </p:cNvPr>
          <p:cNvGraphicFramePr>
            <a:graphicFrameLocks noGrp="1"/>
          </p:cNvGraphicFramePr>
          <p:nvPr>
            <p:extLst>
              <p:ext uri="{D42A27DB-BD31-4B8C-83A1-F6EECF244321}">
                <p14:modId xmlns:p14="http://schemas.microsoft.com/office/powerpoint/2010/main" val="2841512018"/>
              </p:ext>
            </p:extLst>
          </p:nvPr>
        </p:nvGraphicFramePr>
        <p:xfrm>
          <a:off x="4238755" y="5658683"/>
          <a:ext cx="9395358" cy="1463040"/>
        </p:xfrm>
        <a:graphic>
          <a:graphicData uri="http://schemas.openxmlformats.org/drawingml/2006/table">
            <a:tbl>
              <a:tblPr/>
              <a:tblGrid>
                <a:gridCol w="3131786">
                  <a:extLst>
                    <a:ext uri="{9D8B030D-6E8A-4147-A177-3AD203B41FA5}">
                      <a16:colId xmlns:a16="http://schemas.microsoft.com/office/drawing/2014/main" val="530019411"/>
                    </a:ext>
                  </a:extLst>
                </a:gridCol>
                <a:gridCol w="3131786">
                  <a:extLst>
                    <a:ext uri="{9D8B030D-6E8A-4147-A177-3AD203B41FA5}">
                      <a16:colId xmlns:a16="http://schemas.microsoft.com/office/drawing/2014/main" val="4106175985"/>
                    </a:ext>
                  </a:extLst>
                </a:gridCol>
                <a:gridCol w="3131786">
                  <a:extLst>
                    <a:ext uri="{9D8B030D-6E8A-4147-A177-3AD203B41FA5}">
                      <a16:colId xmlns:a16="http://schemas.microsoft.com/office/drawing/2014/main" val="1758895418"/>
                    </a:ext>
                  </a:extLst>
                </a:gridCol>
              </a:tblGrid>
              <a:tr h="0">
                <a:tc>
                  <a:txBody>
                    <a:bodyPr/>
                    <a:lstStyle/>
                    <a:p>
                      <a:pPr>
                        <a:buNone/>
                      </a:pPr>
                      <a:r>
                        <a:rPr lang="es-CO" sz="1800" b="1" dirty="0">
                          <a:effectLst/>
                          <a:latin typeface="Google Sans Text"/>
                        </a:rPr>
                        <a:t>Bloque en Disco</a:t>
                      </a:r>
                      <a:endParaRPr lang="es-CO" sz="1800" dirty="0">
                        <a:effectLst/>
                        <a:latin typeface="Google Sans Text"/>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s-CO" sz="1800" b="1">
                          <a:effectLst/>
                          <a:latin typeface="Google Sans Text"/>
                        </a:rPr>
                        <a:t>Datos contenidos (Fechas)</a:t>
                      </a:r>
                      <a:endParaRPr lang="es-CO" sz="1800">
                        <a:effectLst/>
                        <a:latin typeface="Google Sans Text"/>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s-CO" sz="1800" b="1">
                          <a:effectLst/>
                          <a:latin typeface="Google Sans Text"/>
                        </a:rPr>
                        <a:t>Min/Max (Zone Map)</a:t>
                      </a:r>
                      <a:endParaRPr lang="es-CO" sz="1800">
                        <a:effectLst/>
                        <a:latin typeface="Google Sans Text"/>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885496556"/>
                  </a:ext>
                </a:extLst>
              </a:tr>
              <a:tr h="0">
                <a:tc>
                  <a:txBody>
                    <a:bodyPr/>
                    <a:lstStyle/>
                    <a:p>
                      <a:pPr>
                        <a:buNone/>
                      </a:pPr>
                      <a:r>
                        <a:rPr lang="es-CO" sz="1800" b="1">
                          <a:effectLst/>
                          <a:latin typeface="Google Sans Text"/>
                        </a:rPr>
                        <a:t>Bloque 1</a:t>
                      </a:r>
                      <a:endParaRPr lang="es-CO" sz="1800">
                        <a:effectLst/>
                        <a:latin typeface="Google Sans Text"/>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s-CO" sz="1800" dirty="0">
                          <a:effectLst/>
                          <a:latin typeface="Google Sans Text"/>
                        </a:rPr>
                        <a:t>01-Ene, 02-Ene, ... 31-Mar</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s-CO" sz="1800" b="1" dirty="0">
                          <a:effectLst/>
                          <a:latin typeface="Google Sans Text"/>
                        </a:rPr>
                        <a:t>Min: 01-Ene / Max: 31-Mar</a:t>
                      </a:r>
                      <a:endParaRPr lang="es-CO" sz="1800" dirty="0">
                        <a:effectLst/>
                        <a:latin typeface="Google Sans Text"/>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904666749"/>
                  </a:ext>
                </a:extLst>
              </a:tr>
              <a:tr h="0">
                <a:tc>
                  <a:txBody>
                    <a:bodyPr/>
                    <a:lstStyle/>
                    <a:p>
                      <a:pPr>
                        <a:buNone/>
                      </a:pPr>
                      <a:r>
                        <a:rPr lang="es-CO" sz="1800" b="1" dirty="0">
                          <a:effectLst/>
                          <a:latin typeface="Google Sans Text"/>
                        </a:rPr>
                        <a:t>Bloque 2</a:t>
                      </a:r>
                      <a:endParaRPr lang="es-CO" sz="1800" dirty="0">
                        <a:effectLst/>
                        <a:latin typeface="Google Sans Text"/>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s-CO" sz="1800">
                          <a:effectLst/>
                          <a:latin typeface="Google Sans Text"/>
                        </a:rPr>
                        <a:t>01-Abr, 02-Abr, ... 30-Jun</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s-CO" sz="1800" b="1" dirty="0">
                          <a:effectLst/>
                          <a:latin typeface="Google Sans Text"/>
                        </a:rPr>
                        <a:t>Min: 01-Abr / Max: 30-Jun</a:t>
                      </a:r>
                      <a:endParaRPr lang="es-CO" sz="1800" dirty="0">
                        <a:effectLst/>
                        <a:latin typeface="Google Sans Text"/>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83063049"/>
                  </a:ext>
                </a:extLst>
              </a:tr>
              <a:tr h="0">
                <a:tc>
                  <a:txBody>
                    <a:bodyPr/>
                    <a:lstStyle/>
                    <a:p>
                      <a:pPr>
                        <a:buNone/>
                      </a:pPr>
                      <a:r>
                        <a:rPr lang="es-CO" sz="1800" b="1">
                          <a:effectLst/>
                          <a:latin typeface="Google Sans Text"/>
                        </a:rPr>
                        <a:t>Bloque 3</a:t>
                      </a:r>
                      <a:endParaRPr lang="es-CO" sz="1800">
                        <a:effectLst/>
                        <a:latin typeface="Google Sans Text"/>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s-CO" sz="1800">
                          <a:effectLst/>
                          <a:latin typeface="Google Sans Text"/>
                        </a:rPr>
                        <a:t>01-Jul, 02-Jul, ... 30-Sep</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s-CO" sz="1800" b="1" dirty="0">
                          <a:effectLst/>
                          <a:latin typeface="Google Sans Text"/>
                        </a:rPr>
                        <a:t>Min: 01-Jul / Max: 30-Sep</a:t>
                      </a:r>
                      <a:endParaRPr lang="es-CO" sz="1800" dirty="0">
                        <a:effectLst/>
                        <a:latin typeface="Google Sans Text"/>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42878227"/>
                  </a:ext>
                </a:extLst>
              </a:tr>
            </a:tbl>
          </a:graphicData>
        </a:graphic>
      </p:graphicFrame>
    </p:spTree>
    <p:extLst>
      <p:ext uri="{BB962C8B-B14F-4D97-AF65-F5344CB8AC3E}">
        <p14:creationId xmlns:p14="http://schemas.microsoft.com/office/powerpoint/2010/main" val="42149976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4EE07-91CD-1DB5-C9A5-B8B7BC57C685}"/>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5E026915-145A-5AF6-F3EA-818B0644FD66}"/>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0222D473-1BC4-C402-CA6A-5844D666AEC3}"/>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DD1B6545-DE0D-8DB0-7EFE-11B41B393707}"/>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1F528C35-3A48-06CE-C198-EDDC34B53AE0}"/>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1CD9D539-F9A5-FDAE-8428-2733D2668A0B}"/>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5F4BFFA3-4F12-ED06-B11F-738F363824D3}"/>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2C18CD45-56DA-BC70-44E4-669E2EA59ECC}"/>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3BA391EF-F6F8-DE91-7EE5-58918673704D}"/>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CA0D53E9-A8D1-93F5-2493-DBA74F138FA5}"/>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4" name="CuadroTexto 13">
            <a:extLst>
              <a:ext uri="{FF2B5EF4-FFF2-40B4-BE49-F238E27FC236}">
                <a16:creationId xmlns:a16="http://schemas.microsoft.com/office/drawing/2014/main" id="{811C1F8F-F072-354A-37F3-F8EADF2DCBAB}"/>
              </a:ext>
            </a:extLst>
          </p:cNvPr>
          <p:cNvSpPr txBox="1"/>
          <p:nvPr/>
        </p:nvSpPr>
        <p:spPr>
          <a:xfrm>
            <a:off x="954464" y="484045"/>
            <a:ext cx="15740406" cy="9017853"/>
          </a:xfrm>
          <a:prstGeom prst="rect">
            <a:avLst/>
          </a:prstGeom>
          <a:noFill/>
        </p:spPr>
        <p:txBody>
          <a:bodyPr wrap="square">
            <a:spAutoFit/>
          </a:bodyPr>
          <a:lstStyle/>
          <a:p>
            <a:r>
              <a:rPr lang="es-ES" sz="2800" b="1" dirty="0"/>
              <a:t>Tipos de </a:t>
            </a:r>
            <a:r>
              <a:rPr lang="es-ES" sz="2800" b="1" dirty="0" err="1"/>
              <a:t>Sort</a:t>
            </a:r>
            <a:r>
              <a:rPr lang="es-ES" sz="2800" b="1" dirty="0"/>
              <a:t> </a:t>
            </a:r>
            <a:r>
              <a:rPr lang="es-ES" sz="2800" b="1" dirty="0" err="1"/>
              <a:t>Keys</a:t>
            </a:r>
            <a:endParaRPr lang="es-ES" sz="2800" b="1" dirty="0"/>
          </a:p>
          <a:p>
            <a:endParaRPr lang="es-ES" sz="2400" b="1" dirty="0"/>
          </a:p>
          <a:p>
            <a:r>
              <a:rPr lang="es-ES" sz="2400" dirty="0"/>
              <a:t>En </a:t>
            </a:r>
            <a:r>
              <a:rPr lang="es-ES" sz="2400" dirty="0" err="1"/>
              <a:t>Redshift</a:t>
            </a:r>
            <a:r>
              <a:rPr lang="es-ES" sz="2400" dirty="0"/>
              <a:t> y bases similares, verás dos variantes principales:</a:t>
            </a:r>
          </a:p>
          <a:p>
            <a:endParaRPr lang="es-ES" sz="2400" dirty="0"/>
          </a:p>
          <a:p>
            <a:r>
              <a:rPr lang="es-ES" sz="2400" b="1" dirty="0" err="1"/>
              <a:t>Compound</a:t>
            </a:r>
            <a:r>
              <a:rPr lang="es-ES" sz="2400" b="1" dirty="0"/>
              <a:t> </a:t>
            </a:r>
            <a:r>
              <a:rPr lang="es-ES" sz="2400" b="1" dirty="0" err="1"/>
              <a:t>Sort</a:t>
            </a:r>
            <a:r>
              <a:rPr lang="es-ES" sz="2400" b="1" dirty="0"/>
              <a:t> Key (Compuesta):</a:t>
            </a:r>
            <a:endParaRPr lang="es-ES" sz="2400" dirty="0"/>
          </a:p>
          <a:p>
            <a:pPr lvl="1"/>
            <a:r>
              <a:rPr lang="es-ES" sz="2400" dirty="0"/>
              <a:t>Es la que se usa por defecto (SORTKEY(</a:t>
            </a:r>
            <a:r>
              <a:rPr lang="es-ES" sz="2400" dirty="0" err="1"/>
              <a:t>region</a:t>
            </a:r>
            <a:r>
              <a:rPr lang="es-ES" sz="2400" dirty="0"/>
              <a:t>, fecha)).</a:t>
            </a:r>
          </a:p>
          <a:p>
            <a:pPr lvl="1"/>
            <a:r>
              <a:rPr lang="es-ES" sz="2400" dirty="0"/>
              <a:t>Funciona como una guía telefónica: Ordena primero por Región, y dentro de la región, por fecha.</a:t>
            </a:r>
          </a:p>
          <a:p>
            <a:pPr lvl="1"/>
            <a:r>
              <a:rPr lang="es-ES" sz="2400" b="1" dirty="0"/>
              <a:t>Ideal para:</a:t>
            </a:r>
            <a:r>
              <a:rPr lang="es-ES" sz="2400" dirty="0"/>
              <a:t> Cuando casi siempre filtras por la primera columna (</a:t>
            </a:r>
            <a:r>
              <a:rPr lang="es-ES" sz="2400" dirty="0" err="1"/>
              <a:t>region</a:t>
            </a:r>
            <a:r>
              <a:rPr lang="es-ES" sz="2400" dirty="0"/>
              <a:t>) o por las dos juntas. Si filtras solo por la segunda (fecha), el índice no sirve mucho (como buscar en la guía telefónica a todos los que se llaman "Juan" sin saber su apellido).</a:t>
            </a:r>
          </a:p>
          <a:p>
            <a:pPr lvl="1"/>
            <a:endParaRPr lang="es-ES" sz="2400" dirty="0"/>
          </a:p>
          <a:p>
            <a:r>
              <a:rPr lang="es-ES" sz="2400" b="1" dirty="0" err="1"/>
              <a:t>Interleaved</a:t>
            </a:r>
            <a:r>
              <a:rPr lang="es-ES" sz="2400" b="1" dirty="0"/>
              <a:t> </a:t>
            </a:r>
            <a:r>
              <a:rPr lang="es-ES" sz="2400" b="1" dirty="0" err="1"/>
              <a:t>Sort</a:t>
            </a:r>
            <a:r>
              <a:rPr lang="es-ES" sz="2400" b="1" dirty="0"/>
              <a:t> Key (Entrelazada):</a:t>
            </a:r>
            <a:endParaRPr lang="es-ES" sz="2400" dirty="0"/>
          </a:p>
          <a:p>
            <a:pPr lvl="1"/>
            <a:r>
              <a:rPr lang="es-ES" sz="2400" dirty="0"/>
              <a:t>Es una estructura matemática compleja (Curva Z).</a:t>
            </a:r>
          </a:p>
          <a:p>
            <a:pPr lvl="1"/>
            <a:r>
              <a:rPr lang="es-ES" sz="2400" dirty="0"/>
              <a:t>Le da el mismo peso a todas las columnas. Puedes filtrar solo por </a:t>
            </a:r>
            <a:r>
              <a:rPr lang="es-ES" sz="2400" dirty="0" err="1"/>
              <a:t>region</a:t>
            </a:r>
            <a:r>
              <a:rPr lang="es-ES" sz="2400" dirty="0"/>
              <a:t> O solo por fecha y será rápido en ambos casos.</a:t>
            </a:r>
          </a:p>
          <a:p>
            <a:pPr lvl="1"/>
            <a:r>
              <a:rPr lang="es-ES" sz="2400" b="1" dirty="0"/>
              <a:t>El precio a pagar:</a:t>
            </a:r>
            <a:r>
              <a:rPr lang="es-ES" sz="2400" dirty="0"/>
              <a:t> La carga de datos (INSERT/COPY) es mucho más lenta porque el cálculo para ordenar es pesado.</a:t>
            </a:r>
          </a:p>
          <a:p>
            <a:pPr lvl="1"/>
            <a:endParaRPr lang="es-ES" sz="2400" dirty="0"/>
          </a:p>
          <a:p>
            <a:r>
              <a:rPr lang="es-ES" sz="2400" b="1" dirty="0"/>
              <a:t>Conclusión para tu diseño</a:t>
            </a:r>
          </a:p>
          <a:p>
            <a:endParaRPr lang="es-ES" sz="2400" b="1" dirty="0"/>
          </a:p>
          <a:p>
            <a:r>
              <a:rPr lang="es-ES" sz="2400" dirty="0"/>
              <a:t>Cuando diseñes una tabla en una base columnar, no pienses en "¿Qué índice creo después?". Piensa en </a:t>
            </a:r>
            <a:r>
              <a:rPr lang="es-ES" sz="2400" b="1" dirty="0"/>
              <a:t>"¿Cómo se van a consultar estos datos?"</a:t>
            </a:r>
            <a:r>
              <a:rPr lang="es-ES" sz="2400" dirty="0"/>
              <a:t>.</a:t>
            </a:r>
          </a:p>
          <a:p>
            <a:r>
              <a:rPr lang="es-ES" sz="2400" dirty="0"/>
              <a:t>Si siempre filtras por fecha: SORTKEY(fecha)</a:t>
            </a:r>
          </a:p>
          <a:p>
            <a:r>
              <a:rPr lang="es-ES" sz="2400" dirty="0"/>
              <a:t>Si siempre filtras por ID de cliente: SORTKEY(</a:t>
            </a:r>
            <a:r>
              <a:rPr lang="es-ES" sz="2400" dirty="0" err="1"/>
              <a:t>cliente_id</a:t>
            </a:r>
            <a:r>
              <a:rPr lang="es-ES" sz="2400" dirty="0"/>
              <a:t>)</a:t>
            </a:r>
          </a:p>
        </p:txBody>
      </p:sp>
    </p:spTree>
    <p:extLst>
      <p:ext uri="{BB962C8B-B14F-4D97-AF65-F5344CB8AC3E}">
        <p14:creationId xmlns:p14="http://schemas.microsoft.com/office/powerpoint/2010/main" val="31352474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B4EA6-C175-FD84-B31B-939DF0BBF43A}"/>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E07BEBD4-0AB9-4A65-0102-2B165417485C}"/>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EE637357-5220-89CE-FFE2-483F4C4F8F80}"/>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F517F1C6-93C5-6BC3-F6E1-BA54AAD29151}"/>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26ABCFE4-258D-94EF-A7E9-2E37E60EB0E7}"/>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E283A747-9977-618B-5FE7-72B1C8BEA4A7}"/>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A5A8B190-8A69-FDE2-8E16-1D2A211422A8}"/>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2C32F836-5276-826A-1BD8-776DC84696D0}"/>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3972A20A-C918-0E97-B2BC-921BBE7C4B55}"/>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11E2BAED-A20B-0320-3346-064114EDBAE1}"/>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4" name="CuadroTexto 13">
            <a:extLst>
              <a:ext uri="{FF2B5EF4-FFF2-40B4-BE49-F238E27FC236}">
                <a16:creationId xmlns:a16="http://schemas.microsoft.com/office/drawing/2014/main" id="{06786160-FD83-E121-47ED-1433A48336AF}"/>
              </a:ext>
            </a:extLst>
          </p:cNvPr>
          <p:cNvSpPr txBox="1"/>
          <p:nvPr/>
        </p:nvSpPr>
        <p:spPr>
          <a:xfrm>
            <a:off x="945037" y="841490"/>
            <a:ext cx="14986263" cy="8263801"/>
          </a:xfrm>
          <a:prstGeom prst="rect">
            <a:avLst/>
          </a:prstGeom>
          <a:noFill/>
        </p:spPr>
        <p:txBody>
          <a:bodyPr wrap="square">
            <a:spAutoFit/>
          </a:bodyPr>
          <a:lstStyle/>
          <a:p>
            <a:r>
              <a:rPr lang="es-ES" sz="2800" b="1" dirty="0"/>
              <a:t>El Problema: La región desordenada (</a:t>
            </a:r>
            <a:r>
              <a:rPr lang="es-ES" sz="2800" b="1" dirty="0" err="1"/>
              <a:t>Unsorted</a:t>
            </a:r>
            <a:r>
              <a:rPr lang="es-ES" sz="2800" b="1" dirty="0"/>
              <a:t> </a:t>
            </a:r>
            <a:r>
              <a:rPr lang="es-ES" sz="2800" b="1" dirty="0" err="1"/>
              <a:t>Region</a:t>
            </a:r>
            <a:r>
              <a:rPr lang="es-ES" sz="2800" b="1" dirty="0"/>
              <a:t>)</a:t>
            </a:r>
          </a:p>
          <a:p>
            <a:endParaRPr lang="es-ES" sz="2800" b="1" dirty="0"/>
          </a:p>
          <a:p>
            <a:r>
              <a:rPr lang="es-ES" sz="2500" dirty="0"/>
              <a:t>Imagina que cargaste tu tabla histórica de ventas perfectamente ordenada por fecha. Pero hoy llegan las ventas nuevas del día.</a:t>
            </a:r>
          </a:p>
          <a:p>
            <a:endParaRPr lang="es-ES" sz="2500" dirty="0"/>
          </a:p>
          <a:p>
            <a:r>
              <a:rPr lang="es-ES" sz="2500" dirty="0"/>
              <a:t>En una base de datos columnar, </a:t>
            </a:r>
            <a:r>
              <a:rPr lang="es-ES" sz="2500" b="1" dirty="0"/>
              <a:t>reordenar toda la tabla cada vez que insertas datos nuevos sería lentísimo</a:t>
            </a:r>
            <a:r>
              <a:rPr lang="es-ES" sz="2500" dirty="0"/>
              <a:t>. Mover terabytes de datos para insertar unos pocos megabytes no tiene sentido.</a:t>
            </a:r>
          </a:p>
          <a:p>
            <a:endParaRPr lang="es-ES" sz="2500" dirty="0"/>
          </a:p>
          <a:p>
            <a:r>
              <a:rPr lang="es-ES" sz="2500" b="1" dirty="0"/>
              <a:t>¿Qué hace la base de datos?</a:t>
            </a:r>
            <a:r>
              <a:rPr lang="es-ES" sz="2500" dirty="0"/>
              <a:t> Crea una "zona temporal" al final de la tabla llamada </a:t>
            </a:r>
            <a:r>
              <a:rPr lang="es-ES" sz="2500" b="1" dirty="0"/>
              <a:t>Región Desordenada</a:t>
            </a:r>
            <a:r>
              <a:rPr lang="es-ES" sz="2500" dirty="0"/>
              <a:t>.</a:t>
            </a:r>
          </a:p>
          <a:p>
            <a:r>
              <a:rPr lang="es-ES" sz="2500" dirty="0"/>
              <a:t>Los datos históricos (el 95% de tu tabla) siguen ordenados y rápidos.</a:t>
            </a:r>
          </a:p>
          <a:p>
            <a:endParaRPr lang="es-ES" sz="2500" dirty="0"/>
          </a:p>
          <a:p>
            <a:r>
              <a:rPr lang="es-ES" sz="2500" dirty="0"/>
              <a:t>Los datos nuevos (el 5%) se añaden al final </a:t>
            </a:r>
            <a:r>
              <a:rPr lang="es-ES" sz="2500" b="1" dirty="0"/>
              <a:t>en el orden en que llegan</a:t>
            </a:r>
            <a:r>
              <a:rPr lang="es-ES" sz="2500" dirty="0"/>
              <a:t>, sin respetar la SORT KEY.</a:t>
            </a:r>
          </a:p>
          <a:p>
            <a:r>
              <a:rPr lang="es-ES" sz="2500" b="1" dirty="0"/>
              <a:t>El impacto en el rendimiento:</a:t>
            </a:r>
            <a:r>
              <a:rPr lang="es-ES" sz="2500" dirty="0"/>
              <a:t> Cuando haces una consulta (SELECT * WHERE fecha = '...'):</a:t>
            </a:r>
          </a:p>
          <a:p>
            <a:r>
              <a:rPr lang="es-ES" sz="2500" dirty="0"/>
              <a:t>La base de datos usa los </a:t>
            </a:r>
            <a:r>
              <a:rPr lang="es-ES" sz="2500" b="1" dirty="0" err="1"/>
              <a:t>Zone</a:t>
            </a:r>
            <a:r>
              <a:rPr lang="es-ES" sz="2500" b="1" dirty="0"/>
              <a:t> </a:t>
            </a:r>
            <a:r>
              <a:rPr lang="es-ES" sz="2500" b="1" dirty="0" err="1"/>
              <a:t>Maps</a:t>
            </a:r>
            <a:r>
              <a:rPr lang="es-ES" sz="2500" dirty="0"/>
              <a:t> (Min/Max) en la parte ordenada y va rapidísimo.</a:t>
            </a:r>
          </a:p>
          <a:p>
            <a:endParaRPr lang="es-ES" sz="2500" dirty="0"/>
          </a:p>
          <a:p>
            <a:r>
              <a:rPr lang="es-ES" sz="2500" dirty="0"/>
              <a:t>Pero al llegar a la región desordenada, </a:t>
            </a:r>
            <a:r>
              <a:rPr lang="es-ES" sz="2500" b="1" dirty="0"/>
              <a:t>los </a:t>
            </a:r>
            <a:r>
              <a:rPr lang="es-ES" sz="2500" b="1" dirty="0" err="1"/>
              <a:t>Zone</a:t>
            </a:r>
            <a:r>
              <a:rPr lang="es-ES" sz="2500" b="1" dirty="0"/>
              <a:t> </a:t>
            </a:r>
            <a:r>
              <a:rPr lang="es-ES" sz="2500" b="1" dirty="0" err="1"/>
              <a:t>Maps</a:t>
            </a:r>
            <a:r>
              <a:rPr lang="es-ES" sz="2500" b="1" dirty="0"/>
              <a:t> son inútiles</a:t>
            </a:r>
            <a:r>
              <a:rPr lang="es-ES" sz="2500" dirty="0"/>
              <a:t> (porque las fechas están mezcladas).</a:t>
            </a:r>
          </a:p>
          <a:p>
            <a:r>
              <a:rPr lang="es-ES" sz="2500" dirty="0"/>
              <a:t>La base de datos se ve obligada a leer </a:t>
            </a:r>
            <a:r>
              <a:rPr lang="es-ES" sz="2500" b="1" dirty="0"/>
              <a:t>toda</a:t>
            </a:r>
            <a:r>
              <a:rPr lang="es-ES" sz="2500" dirty="0"/>
              <a:t> la región desordenada (</a:t>
            </a:r>
            <a:r>
              <a:rPr lang="es-ES" sz="2500" dirty="0" err="1"/>
              <a:t>Scan</a:t>
            </a:r>
            <a:r>
              <a:rPr lang="es-ES" sz="2500" dirty="0"/>
              <a:t> secuencial).</a:t>
            </a:r>
          </a:p>
          <a:p>
            <a:endParaRPr lang="es-ES" sz="2500" dirty="0"/>
          </a:p>
          <a:p>
            <a:r>
              <a:rPr lang="es-ES" sz="2500" dirty="0"/>
              <a:t>A medida que pasan los días y esa cola desordenada crece, tu consulta se vuelve cada vez más lenta.</a:t>
            </a:r>
          </a:p>
        </p:txBody>
      </p:sp>
    </p:spTree>
    <p:extLst>
      <p:ext uri="{BB962C8B-B14F-4D97-AF65-F5344CB8AC3E}">
        <p14:creationId xmlns:p14="http://schemas.microsoft.com/office/powerpoint/2010/main" val="6699258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402BC-89A9-8FAE-BA9C-7F04BDE8A27B}"/>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E3BDDF7A-5E29-9824-2386-D9CE39837AD3}"/>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675276CA-164B-B0E4-EF89-53725D895F97}"/>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DF509427-599F-01D7-CB72-33BDD782DABF}"/>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B63BD4A2-CD7B-4F40-B4B0-4F08C7ECEE10}"/>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76E64CA9-DE22-3B17-5D3D-6E61AB8469C0}"/>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6A9D66A6-7A09-30C5-46BF-623863170532}"/>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E0F7393C-0D3B-22DD-A800-22F82DD5E0C9}"/>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8721050C-6272-E38F-6E5E-EB3B6D8BE8CC}"/>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D714BA91-1011-2EBA-C51C-6B305A86754F}"/>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4" name="CuadroTexto 13">
            <a:extLst>
              <a:ext uri="{FF2B5EF4-FFF2-40B4-BE49-F238E27FC236}">
                <a16:creationId xmlns:a16="http://schemas.microsoft.com/office/drawing/2014/main" id="{1B514982-8123-0782-4A24-441F17E17C39}"/>
              </a:ext>
            </a:extLst>
          </p:cNvPr>
          <p:cNvSpPr txBox="1"/>
          <p:nvPr/>
        </p:nvSpPr>
        <p:spPr>
          <a:xfrm>
            <a:off x="926182" y="763222"/>
            <a:ext cx="16696313" cy="8463855"/>
          </a:xfrm>
          <a:prstGeom prst="rect">
            <a:avLst/>
          </a:prstGeom>
          <a:noFill/>
        </p:spPr>
        <p:txBody>
          <a:bodyPr wrap="square">
            <a:spAutoFit/>
          </a:bodyPr>
          <a:lstStyle/>
          <a:p>
            <a:r>
              <a:rPr lang="es-ES" sz="3200" b="1" dirty="0"/>
              <a:t>La Solución: El comando VACUUM</a:t>
            </a:r>
          </a:p>
          <a:p>
            <a:endParaRPr lang="es-ES" sz="3200" b="1" dirty="0"/>
          </a:p>
          <a:p>
            <a:r>
              <a:rPr lang="es-ES" sz="3200" dirty="0"/>
              <a:t>Aquí es donde entra el comando </a:t>
            </a:r>
            <a:r>
              <a:rPr lang="es-ES" sz="1600" dirty="0"/>
              <a:t>VACUUM</a:t>
            </a:r>
            <a:r>
              <a:rPr lang="es-ES" sz="3200" dirty="0"/>
              <a:t> (aspiradora). Es un proceso de mantenimiento que hace dos cosas críticas:</a:t>
            </a:r>
          </a:p>
          <a:p>
            <a:endParaRPr lang="es-ES" sz="3200" dirty="0"/>
          </a:p>
          <a:p>
            <a:pPr marL="514350" indent="-514350">
              <a:buAutoNum type="alphaUcPeriod"/>
            </a:pPr>
            <a:r>
              <a:rPr lang="es-ES" sz="3200" b="1" dirty="0"/>
              <a:t>Reordenamiento (</a:t>
            </a:r>
            <a:r>
              <a:rPr lang="es-ES" sz="3200" b="1" dirty="0" err="1"/>
              <a:t>Merge</a:t>
            </a:r>
            <a:r>
              <a:rPr lang="es-ES" sz="3200" b="1" dirty="0"/>
              <a:t> </a:t>
            </a:r>
            <a:r>
              <a:rPr lang="es-ES" sz="3200" b="1" dirty="0" err="1"/>
              <a:t>Sort</a:t>
            </a:r>
            <a:r>
              <a:rPr lang="es-ES" sz="3200" b="1" dirty="0"/>
              <a:t>)</a:t>
            </a:r>
          </a:p>
          <a:p>
            <a:pPr marL="514350" indent="-514350">
              <a:buAutoNum type="alphaUcPeriod"/>
            </a:pPr>
            <a:endParaRPr lang="es-ES" sz="3200" b="1" dirty="0"/>
          </a:p>
          <a:p>
            <a:r>
              <a:rPr lang="es-ES" sz="3200" dirty="0"/>
              <a:t>Toma los datos de la "Región Desordenada", los ordena en memoria y los </a:t>
            </a:r>
            <a:r>
              <a:rPr lang="es-ES" sz="3200" b="1" dirty="0"/>
              <a:t>intercala</a:t>
            </a:r>
            <a:r>
              <a:rPr lang="es-ES" sz="3200" dirty="0"/>
              <a:t> (</a:t>
            </a:r>
            <a:r>
              <a:rPr lang="es-ES" sz="3200" dirty="0" err="1"/>
              <a:t>merge</a:t>
            </a:r>
            <a:r>
              <a:rPr lang="es-ES" sz="3200" dirty="0"/>
              <a:t>) correctamente en los bloques de la región ordenada principal.</a:t>
            </a:r>
          </a:p>
          <a:p>
            <a:r>
              <a:rPr lang="es-ES" sz="3200" dirty="0"/>
              <a:t>Es como si el bibliotecario tomara la pila de libros devueltos que dejaron en el mostrador (desordenados) y los colocara uno por uno en su lugar correcto en las estanterías (ordenados alfabéticamente).</a:t>
            </a:r>
          </a:p>
          <a:p>
            <a:endParaRPr lang="es-ES" sz="3200" dirty="0"/>
          </a:p>
          <a:p>
            <a:r>
              <a:rPr lang="es-ES" sz="3200" b="1" dirty="0"/>
              <a:t>B. Recuperación de espacio</a:t>
            </a:r>
          </a:p>
          <a:p>
            <a:endParaRPr lang="es-ES" sz="3200" b="1" dirty="0"/>
          </a:p>
          <a:p>
            <a:r>
              <a:rPr lang="es-ES" sz="3200" dirty="0"/>
              <a:t>Elimina físicamente los registros marcados con "lápidas" (borrados) y compacta los bloques para liberar espacio en disco.</a:t>
            </a:r>
          </a:p>
        </p:txBody>
      </p:sp>
    </p:spTree>
    <p:extLst>
      <p:ext uri="{BB962C8B-B14F-4D97-AF65-F5344CB8AC3E}">
        <p14:creationId xmlns:p14="http://schemas.microsoft.com/office/powerpoint/2010/main" val="12083766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0EECAB-6958-2699-5CF0-FFDED63D28B8}"/>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7122407F-F7F8-ECFA-F3D3-EFA756BCD6B5}"/>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B112FAFD-F2A4-5931-6540-712F0B74B3F1}"/>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6886FDB6-A159-180F-2E34-7BFBE5EB633D}"/>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1306F5AC-BA68-2EC3-11A3-899ADB982866}"/>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18A5B447-D8A3-023B-BCE2-F1A5022B3C7B}"/>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9A3DB1EA-DD6D-DF3E-EE32-9D1B1E9BA259}"/>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4AB461E9-6951-ED84-666E-7FC318A69F5F}"/>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A2109B9E-E51F-1286-8D87-17F11F7BAF09}"/>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304AF95C-D5B9-5E21-251F-1FA40E229BC8}"/>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2" name="Rectangle 2">
            <a:extLst>
              <a:ext uri="{FF2B5EF4-FFF2-40B4-BE49-F238E27FC236}">
                <a16:creationId xmlns:a16="http://schemas.microsoft.com/office/drawing/2014/main" id="{6331125C-7B82-AA9D-6316-A8DB9D5C3C62}"/>
              </a:ext>
            </a:extLst>
          </p:cNvPr>
          <p:cNvSpPr>
            <a:spLocks noChangeArrowheads="1"/>
          </p:cNvSpPr>
          <p:nvPr/>
        </p:nvSpPr>
        <p:spPr bwMode="auto">
          <a:xfrm>
            <a:off x="980864" y="610410"/>
            <a:ext cx="16326272" cy="8248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3200" b="1" i="0" u="none" strike="noStrike" cap="none" normalizeH="0" baseline="0" dirty="0">
                <a:ln>
                  <a:noFill/>
                </a:ln>
                <a:solidFill>
                  <a:schemeClr val="tx1"/>
                </a:solidFill>
                <a:effectLst/>
                <a:latin typeface="Arial" panose="020B0604020202020204" pitchFamily="34" charset="0"/>
              </a:rPr>
              <a:t>Ejemplo</a:t>
            </a: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3200" b="0" i="0" u="none" strike="noStrike" cap="none" normalizeH="0" baseline="0" dirty="0">
                <a:ln>
                  <a:noFill/>
                </a:ln>
                <a:solidFill>
                  <a:schemeClr val="tx1"/>
                </a:solidFill>
                <a:effectLst/>
                <a:latin typeface="Arial" panose="020B0604020202020204" pitchFamily="34" charset="0"/>
              </a:rPr>
              <a:t>Imagina tu tabla </a:t>
            </a:r>
            <a:r>
              <a:rPr kumimoji="0" lang="es-CO" altLang="es-CO" sz="3200" b="0" i="0" u="none" strike="noStrike" cap="none" normalizeH="0" baseline="0" dirty="0">
                <a:ln>
                  <a:noFill/>
                </a:ln>
                <a:solidFill>
                  <a:schemeClr val="tx1"/>
                </a:solidFill>
                <a:effectLst/>
                <a:latin typeface="Arial Unicode MS"/>
              </a:rPr>
              <a:t>Ventas</a:t>
            </a:r>
            <a:r>
              <a:rPr kumimoji="0" lang="es-CO" altLang="es-CO" sz="3200" b="0" i="0" u="none" strike="noStrike" cap="none" normalizeH="0" baseline="0" dirty="0">
                <a:ln>
                  <a:noFill/>
                </a:ln>
                <a:solidFill>
                  <a:schemeClr val="tx1"/>
                </a:solidFill>
                <a:effectLst/>
              </a:rPr>
              <a:t> con </a:t>
            </a:r>
            <a:r>
              <a:rPr kumimoji="0" lang="es-CO" altLang="es-CO" sz="3200" b="0" i="0" u="none" strike="noStrike" cap="none" normalizeH="0" baseline="0" dirty="0">
                <a:ln>
                  <a:noFill/>
                </a:ln>
                <a:solidFill>
                  <a:schemeClr val="tx1"/>
                </a:solidFill>
                <a:effectLst/>
                <a:latin typeface="Arial Unicode MS"/>
              </a:rPr>
              <a:t>SORTKEY(fecha)</a:t>
            </a:r>
            <a:r>
              <a:rPr kumimoji="0" lang="es-CO" altLang="es-CO" sz="32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None/>
              <a:tabLst/>
            </a:pPr>
            <a:endParaRPr lang="es-CO" altLang="es-CO" sz="32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3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CO" altLang="es-CO" sz="3200" b="1" i="0" u="none" strike="noStrike" cap="none" normalizeH="0" baseline="0" dirty="0">
                <a:ln>
                  <a:noFill/>
                </a:ln>
                <a:solidFill>
                  <a:schemeClr val="tx1"/>
                </a:solidFill>
                <a:effectLst/>
                <a:latin typeface="Arial" panose="020B0604020202020204" pitchFamily="34" charset="0"/>
              </a:rPr>
              <a:t>Día 1 (Carga inicial):</a:t>
            </a:r>
            <a:r>
              <a:rPr kumimoji="0" lang="es-CO" altLang="es-CO" sz="3200" b="0" i="0" u="none" strike="noStrike" cap="none" normalizeH="0" baseline="0" dirty="0">
                <a:ln>
                  <a:noFill/>
                </a:ln>
                <a:solidFill>
                  <a:schemeClr val="tx1"/>
                </a:solidFill>
                <a:effectLst/>
                <a:latin typeface="Arial" panose="020B0604020202020204" pitchFamily="34" charset="0"/>
              </a:rPr>
              <a:t> Todo ordenado. Rendimiento 100%.</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s-CO" altLang="es-CO" sz="3200" b="1" i="0" u="none" strike="noStrike" cap="none" normalizeH="0" baseline="0" dirty="0">
                <a:ln>
                  <a:noFill/>
                </a:ln>
                <a:solidFill>
                  <a:schemeClr val="tx1"/>
                </a:solidFill>
                <a:effectLst/>
                <a:latin typeface="Arial" panose="020B0604020202020204" pitchFamily="34" charset="0"/>
              </a:rPr>
              <a:t>Día 30 (Sin mantenimiento):</a:t>
            </a:r>
            <a:r>
              <a:rPr kumimoji="0" lang="es-CO" altLang="es-CO" sz="3200" b="0" i="0" u="none" strike="noStrike" cap="none" normalizeH="0" baseline="0" dirty="0">
                <a:ln>
                  <a:noFill/>
                </a:ln>
                <a:solidFill>
                  <a:schemeClr val="tx1"/>
                </a:solidFill>
                <a:effectLst/>
                <a:latin typeface="Arial" panose="020B0604020202020204" pitchFamily="34" charset="0"/>
              </a:rPr>
              <a:t> Has insertado datos todos los días. Ahora tienes una "cola" desordenada gigante. El rendimiento baja al 70%.</a:t>
            </a:r>
          </a:p>
          <a:p>
            <a:pPr marL="0" marR="0" lvl="0" indent="0" algn="l" defTabSz="914400" rtl="0" eaLnBrk="0" fontAlgn="base" latinLnBrk="0" hangingPunct="0">
              <a:lnSpc>
                <a:spcPct val="100000"/>
              </a:lnSpc>
              <a:spcBef>
                <a:spcPct val="0"/>
              </a:spcBef>
              <a:spcAft>
                <a:spcPct val="0"/>
              </a:spcAft>
              <a:buClrTx/>
              <a:buSzTx/>
              <a:tabLst/>
            </a:pPr>
            <a:endParaRPr kumimoji="0" lang="es-CO" altLang="es-CO" sz="3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s-CO" altLang="es-CO" sz="3200" b="1" i="0" u="none" strike="noStrike" cap="none" normalizeH="0" baseline="0" dirty="0">
                <a:ln>
                  <a:noFill/>
                </a:ln>
                <a:solidFill>
                  <a:schemeClr val="tx1"/>
                </a:solidFill>
                <a:effectLst/>
                <a:latin typeface="Arial" panose="020B0604020202020204" pitchFamily="34" charset="0"/>
              </a:rPr>
              <a:t>Ejecutas VACUUM:</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endParaRPr kumimoji="0" lang="es-CO" altLang="es-CO" sz="3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3200" b="0" i="0" u="none" strike="noStrike" cap="none" normalizeH="0" baseline="0" dirty="0">
                <a:ln>
                  <a:noFill/>
                </a:ln>
                <a:solidFill>
                  <a:schemeClr val="tx1"/>
                </a:solidFill>
                <a:effectLst/>
                <a:latin typeface="Arial Unicode MS"/>
              </a:rPr>
              <a:t>VACUUM SORT ventas; -- Reordena las filas </a:t>
            </a: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3200" b="0" i="0" u="none" strike="noStrike" cap="none" normalizeH="0" baseline="0" dirty="0">
                <a:ln>
                  <a:noFill/>
                </a:ln>
                <a:solidFill>
                  <a:schemeClr val="tx1"/>
                </a:solidFill>
                <a:effectLst/>
                <a:latin typeface="Arial Unicode MS"/>
              </a:rPr>
              <a:t>VACUUM DELETE ventas; -- Elimina físicamente las filas borradas -- O simplemente: </a:t>
            </a: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3200" b="0" i="0" u="none" strike="noStrike" cap="none" normalizeH="0" baseline="0" dirty="0">
                <a:ln>
                  <a:noFill/>
                </a:ln>
                <a:solidFill>
                  <a:schemeClr val="tx1"/>
                </a:solidFill>
                <a:effectLst/>
                <a:latin typeface="Arial Unicode MS"/>
              </a:rPr>
              <a:t>VACUUM FULL ventas; -- Hace ambas cosas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s-CO" altLang="es-CO" sz="3200" b="1" i="0" u="none" strike="noStrike" cap="none" normalizeH="0" baseline="0" dirty="0">
                <a:ln>
                  <a:noFill/>
                </a:ln>
                <a:solidFill>
                  <a:schemeClr val="tx1"/>
                </a:solidFill>
                <a:effectLst/>
                <a:latin typeface="Arial" panose="020B0604020202020204" pitchFamily="34" charset="0"/>
              </a:rPr>
              <a:t>Después del VACUUM:</a:t>
            </a:r>
            <a:r>
              <a:rPr kumimoji="0" lang="es-CO" altLang="es-CO" sz="3200" b="0" i="0" u="none" strike="noStrike" cap="none" normalizeH="0" baseline="0" dirty="0">
                <a:ln>
                  <a:noFill/>
                </a:ln>
                <a:solidFill>
                  <a:schemeClr val="tx1"/>
                </a:solidFill>
                <a:effectLst/>
                <a:latin typeface="Arial" panose="020B0604020202020204" pitchFamily="34" charset="0"/>
              </a:rPr>
              <a:t> La región desordenada desaparece. Todos los datos están integrados en la estructura principal ordenada. El rendimiento vuelve al 100%.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981708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14802-AA50-0737-E8F2-E2EA20D9BFC2}"/>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A338F6AA-1294-5227-3973-9C8E61D4B6AD}"/>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1C727757-3AFD-026D-FE85-E3C81FEE2D04}"/>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386CFBA1-E195-4058-3420-36BECA3F7189}"/>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F47AEC28-010B-2C4B-C65A-70E56A018EB4}"/>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88282250-7800-25ED-60A4-D5167D943AA7}"/>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8DB7354F-AE6C-A4BB-6359-3B27E6172910}"/>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50820C6C-2DFF-E602-6AC6-12A7780FE06C}"/>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B3D55A49-CDC1-25E8-3BC6-84E76C938D0B}"/>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402A487C-CA1B-D1B8-590F-4A6F4D3C406C}"/>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2" name="Rectangle 2">
            <a:extLst>
              <a:ext uri="{FF2B5EF4-FFF2-40B4-BE49-F238E27FC236}">
                <a16:creationId xmlns:a16="http://schemas.microsoft.com/office/drawing/2014/main" id="{94272419-054E-ECDE-AF41-400EC884E1AE}"/>
              </a:ext>
            </a:extLst>
          </p:cNvPr>
          <p:cNvSpPr>
            <a:spLocks noChangeArrowheads="1"/>
          </p:cNvSpPr>
          <p:nvPr/>
        </p:nvSpPr>
        <p:spPr bwMode="auto">
          <a:xfrm>
            <a:off x="1207108" y="1098708"/>
            <a:ext cx="16326272" cy="2369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s-ES" sz="2800" b="1" dirty="0"/>
              <a:t>Nota sobre la automatización moderna</a:t>
            </a:r>
          </a:p>
          <a:p>
            <a:endParaRPr lang="es-ES" sz="2800" b="1" dirty="0"/>
          </a:p>
          <a:p>
            <a:r>
              <a:rPr lang="es-ES" sz="2800" dirty="0"/>
              <a:t>Es importante mencionar que en las tecnologías más modernas de Data </a:t>
            </a:r>
            <a:r>
              <a:rPr lang="es-ES" sz="2800" dirty="0" err="1"/>
              <a:t>Warehouse</a:t>
            </a:r>
            <a:r>
              <a:rPr lang="es-ES" sz="2800" dirty="0"/>
              <a:t>, esto se está volviendo invisible para el usuario</a:t>
            </a:r>
            <a:r>
              <a:rPr lang="es-ES" sz="1800" dirty="0"/>
              <a:t>:</a:t>
            </a:r>
          </a:p>
          <a:p>
            <a:endParaRPr lang="es-ES" sz="1800"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graphicFrame>
        <p:nvGraphicFramePr>
          <p:cNvPr id="14" name="Diagrama 13">
            <a:extLst>
              <a:ext uri="{FF2B5EF4-FFF2-40B4-BE49-F238E27FC236}">
                <a16:creationId xmlns:a16="http://schemas.microsoft.com/office/drawing/2014/main" id="{BEF19D54-E1E4-C9AB-B4E0-CEC28DEE47AD}"/>
              </a:ext>
            </a:extLst>
          </p:cNvPr>
          <p:cNvGraphicFramePr/>
          <p:nvPr>
            <p:extLst>
              <p:ext uri="{D42A27DB-BD31-4B8C-83A1-F6EECF244321}">
                <p14:modId xmlns:p14="http://schemas.microsoft.com/office/powerpoint/2010/main" val="699057999"/>
              </p:ext>
            </p:extLst>
          </p:nvPr>
        </p:nvGraphicFramePr>
        <p:xfrm>
          <a:off x="1362457" y="3401568"/>
          <a:ext cx="16170923" cy="60167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228470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7D030-E5FC-3C37-9160-FBA65F22C04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7D1DE51-FC46-1F72-F74C-B482AE89237B}"/>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F9D9EF34-2D12-147A-8D2A-B07768E00C13}"/>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BBDDAC4E-B0D5-A9FA-67D4-0ACAF651E213}"/>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5D607196-58E6-5358-1E2C-191801B8EB88}"/>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AA448323-DBCB-4753-D97D-B7E8654BD7F5}"/>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45A0656F-D8C7-8E5A-59B4-6B3397D734CE}"/>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555CBD5D-27BF-7AD1-F1F0-D1F2918DFDBC}"/>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F99CBF34-649F-1504-D2A5-688D78B0C77C}"/>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ACC89D26-F5C9-B48D-363E-18BF8666589E}"/>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D3E266D3-963F-03C3-DE22-79DF54F8A61A}"/>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91CD2A6C-4314-2E01-B721-A9B14456F0B6}"/>
              </a:ext>
            </a:extLst>
          </p:cNvPr>
          <p:cNvSpPr txBox="1"/>
          <p:nvPr/>
        </p:nvSpPr>
        <p:spPr>
          <a:xfrm>
            <a:off x="1136460" y="619028"/>
            <a:ext cx="9919424" cy="9280233"/>
          </a:xfrm>
          <a:prstGeom prst="rect">
            <a:avLst/>
          </a:prstGeom>
          <a:noFill/>
        </p:spPr>
        <p:txBody>
          <a:bodyPr wrap="square">
            <a:spAutoFit/>
          </a:bodyPr>
          <a:lstStyle/>
          <a:p>
            <a:pPr>
              <a:lnSpc>
                <a:spcPct val="107000"/>
              </a:lnSpc>
              <a:spcAft>
                <a:spcPts val="800"/>
              </a:spcAft>
              <a:buNone/>
            </a:pPr>
            <a:r>
              <a:rPr lang="es-CO" sz="2400" b="1" kern="100" dirty="0">
                <a:effectLst/>
                <a:latin typeface="Calibri" panose="020F0502020204030204" pitchFamily="34" charset="0"/>
                <a:ea typeface="Calibri" panose="020F0502020204030204" pitchFamily="34" charset="0"/>
                <a:cs typeface="Times New Roman" panose="02020603050405020304" pitchFamily="18" charset="0"/>
              </a:rPr>
              <a:t>Bases de datos clave-valor (Key-</a:t>
            </a:r>
            <a:r>
              <a:rPr lang="es-CO" sz="2400" b="1" kern="100" dirty="0" err="1">
                <a:effectLst/>
                <a:latin typeface="Calibri" panose="020F0502020204030204" pitchFamily="34" charset="0"/>
                <a:ea typeface="Calibri" panose="020F0502020204030204" pitchFamily="34" charset="0"/>
                <a:cs typeface="Times New Roman" panose="02020603050405020304" pitchFamily="18" charset="0"/>
              </a:rPr>
              <a:t>Value</a:t>
            </a:r>
            <a:r>
              <a:rPr lang="es-CO" sz="24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s-CO" sz="2400" b="1" kern="100" dirty="0" err="1">
                <a:effectLst/>
                <a:latin typeface="Calibri" panose="020F0502020204030204" pitchFamily="34" charset="0"/>
                <a:ea typeface="Calibri" panose="020F0502020204030204" pitchFamily="34" charset="0"/>
                <a:cs typeface="Times New Roman" panose="02020603050405020304" pitchFamily="18" charset="0"/>
              </a:rPr>
              <a:t>Databases</a:t>
            </a:r>
            <a:r>
              <a:rPr lang="es-CO" sz="2400" b="1" kern="100" dirty="0">
                <a:effectLst/>
                <a:latin typeface="Calibri" panose="020F0502020204030204" pitchFamily="34" charset="0"/>
                <a:ea typeface="Calibri" panose="020F0502020204030204" pitchFamily="34" charset="0"/>
                <a:cs typeface="Times New Roman" panose="02020603050405020304" pitchFamily="18" charset="0"/>
              </a:rPr>
              <a:t>)</a:t>
            </a:r>
            <a:br>
              <a:rPr lang="es-CO" sz="2400" kern="100" dirty="0">
                <a:effectLst/>
                <a:latin typeface="Calibri" panose="020F0502020204030204" pitchFamily="34" charset="0"/>
                <a:ea typeface="Calibri" panose="020F0502020204030204" pitchFamily="34" charset="0"/>
                <a:cs typeface="Times New Roman" panose="02020603050405020304" pitchFamily="18" charset="0"/>
              </a:rPr>
            </a:br>
            <a:r>
              <a:rPr lang="es-CO" sz="2400" kern="100" dirty="0">
                <a:effectLst/>
                <a:latin typeface="Calibri" panose="020F0502020204030204" pitchFamily="34" charset="0"/>
                <a:ea typeface="Calibri" panose="020F0502020204030204" pitchFamily="34" charset="0"/>
                <a:cs typeface="Times New Roman" panose="02020603050405020304" pitchFamily="18" charset="0"/>
              </a:rPr>
              <a:t>El modelo más simple y veloz para ciertos casos</a:t>
            </a:r>
          </a:p>
          <a:p>
            <a:pPr>
              <a:lnSpc>
                <a:spcPct val="107000"/>
              </a:lnSpc>
              <a:spcAft>
                <a:spcPts val="800"/>
              </a:spcAft>
              <a:buNone/>
            </a:pPr>
            <a:r>
              <a:rPr lang="es-CO" sz="16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buNone/>
            </a:pPr>
            <a:r>
              <a:rPr lang="es-CO" sz="16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buNone/>
            </a:pPr>
            <a:r>
              <a:rPr lang="es-CO" sz="2000" b="1" kern="100" dirty="0">
                <a:effectLst/>
                <a:latin typeface="Calibri" panose="020F0502020204030204" pitchFamily="34" charset="0"/>
                <a:ea typeface="Calibri" panose="020F0502020204030204" pitchFamily="34" charset="0"/>
                <a:cs typeface="Times New Roman" panose="02020603050405020304" pitchFamily="18" charset="0"/>
              </a:rPr>
              <a:t>Estructura básica</a:t>
            </a:r>
          </a:p>
          <a:p>
            <a:pPr>
              <a:lnSpc>
                <a:spcPct val="107000"/>
              </a:lnSpc>
              <a:spcAft>
                <a:spcPts val="800"/>
              </a:spcAft>
              <a:buNone/>
            </a:pPr>
            <a:endParaRPr lang="es-CO" sz="2000" b="1" kern="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endParaRPr lang="es-CO" sz="2000" b="1"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endParaRPr lang="es-CO" sz="2000" b="1" kern="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endParaRPr lang="es-CO" sz="2000" b="1"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endParaRPr lang="es-CO"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es-CO" sz="2000" b="1" kern="100" dirty="0">
                <a:effectLst/>
                <a:latin typeface="Calibri" panose="020F0502020204030204" pitchFamily="34" charset="0"/>
                <a:ea typeface="Calibri" panose="020F0502020204030204" pitchFamily="34" charset="0"/>
                <a:cs typeface="Times New Roman" panose="02020603050405020304" pitchFamily="18" charset="0"/>
              </a:rPr>
              <a:t>Mensaje clave</a:t>
            </a:r>
            <a:endParaRPr lang="es-CO"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CO" sz="2000" kern="100" dirty="0">
                <a:effectLst/>
                <a:latin typeface="Calibri" panose="020F0502020204030204" pitchFamily="34" charset="0"/>
                <a:ea typeface="Calibri" panose="020F0502020204030204" pitchFamily="34" charset="0"/>
                <a:cs typeface="Times New Roman" panose="02020603050405020304" pitchFamily="18" charset="0"/>
              </a:rPr>
              <a:t>La BD no “entiende” el contenido del valor (en muchos motores).</a:t>
            </a:r>
          </a:p>
          <a:p>
            <a:pPr marL="342900" lvl="0" indent="-342900">
              <a:lnSpc>
                <a:spcPct val="107000"/>
              </a:lnSpc>
              <a:spcAft>
                <a:spcPts val="800"/>
              </a:spcAft>
              <a:buSzPts val="1000"/>
              <a:buFont typeface="Symbol" panose="05050102010706020507" pitchFamily="18" charset="2"/>
              <a:buChar char=""/>
              <a:tabLst>
                <a:tab pos="457200" algn="l"/>
              </a:tabLst>
            </a:pPr>
            <a:r>
              <a:rPr lang="es-CO" sz="2000" kern="100" dirty="0">
                <a:effectLst/>
                <a:latin typeface="Calibri" panose="020F0502020204030204" pitchFamily="34" charset="0"/>
                <a:ea typeface="Calibri" panose="020F0502020204030204" pitchFamily="34" charset="0"/>
                <a:cs typeface="Times New Roman" panose="02020603050405020304" pitchFamily="18" charset="0"/>
              </a:rPr>
              <a:t>Solo garantiza acceso eficiente por clave.</a:t>
            </a:r>
          </a:p>
          <a:p>
            <a:pPr>
              <a:lnSpc>
                <a:spcPct val="107000"/>
              </a:lnSpc>
              <a:spcAft>
                <a:spcPts val="800"/>
              </a:spcAft>
              <a:buNone/>
            </a:pPr>
            <a:r>
              <a:rPr lang="es-CO" sz="20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buNone/>
            </a:pPr>
            <a:r>
              <a:rPr lang="es-CO" sz="2000" b="1" kern="100" dirty="0">
                <a:effectLst/>
                <a:latin typeface="Calibri" panose="020F0502020204030204" pitchFamily="34" charset="0"/>
                <a:ea typeface="Calibri" panose="020F0502020204030204" pitchFamily="34" charset="0"/>
                <a:cs typeface="Times New Roman" panose="02020603050405020304" pitchFamily="18" charset="0"/>
              </a:rPr>
              <a:t>Operaciones típicas</a:t>
            </a:r>
            <a:endParaRPr lang="es-CO"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CO" sz="2000" kern="100" dirty="0">
                <a:effectLst/>
                <a:latin typeface="Calibri" panose="020F0502020204030204" pitchFamily="34" charset="0"/>
                <a:ea typeface="Calibri" panose="020F0502020204030204" pitchFamily="34" charset="0"/>
                <a:cs typeface="Times New Roman" panose="02020603050405020304" pitchFamily="18" charset="0"/>
              </a:rPr>
              <a:t>GET (obtener valor por clave)</a:t>
            </a:r>
          </a:p>
          <a:p>
            <a:pPr marL="342900" lvl="0" indent="-342900">
              <a:lnSpc>
                <a:spcPct val="107000"/>
              </a:lnSpc>
              <a:spcAft>
                <a:spcPts val="800"/>
              </a:spcAft>
              <a:buSzPts val="1000"/>
              <a:buFont typeface="Symbol" panose="05050102010706020507" pitchFamily="18" charset="2"/>
              <a:buChar char=""/>
              <a:tabLst>
                <a:tab pos="457200" algn="l"/>
              </a:tabLst>
            </a:pPr>
            <a:r>
              <a:rPr lang="es-CO" sz="2000" kern="100" dirty="0">
                <a:effectLst/>
                <a:latin typeface="Calibri" panose="020F0502020204030204" pitchFamily="34" charset="0"/>
                <a:ea typeface="Calibri" panose="020F0502020204030204" pitchFamily="34" charset="0"/>
                <a:cs typeface="Times New Roman" panose="02020603050405020304" pitchFamily="18" charset="0"/>
              </a:rPr>
              <a:t>PUT/SET (crear o actualizar)</a:t>
            </a:r>
          </a:p>
          <a:p>
            <a:pPr marL="342900" lvl="0" indent="-342900">
              <a:lnSpc>
                <a:spcPct val="107000"/>
              </a:lnSpc>
              <a:spcAft>
                <a:spcPts val="800"/>
              </a:spcAft>
              <a:buSzPts val="1000"/>
              <a:buFont typeface="Symbol" panose="05050102010706020507" pitchFamily="18" charset="2"/>
              <a:buChar char=""/>
              <a:tabLst>
                <a:tab pos="457200" algn="l"/>
              </a:tabLst>
            </a:pPr>
            <a:r>
              <a:rPr lang="es-CO" sz="2000" kern="100" dirty="0">
                <a:effectLst/>
                <a:latin typeface="Calibri" panose="020F0502020204030204" pitchFamily="34" charset="0"/>
                <a:ea typeface="Calibri" panose="020F0502020204030204" pitchFamily="34" charset="0"/>
                <a:cs typeface="Times New Roman" panose="02020603050405020304" pitchFamily="18" charset="0"/>
              </a:rPr>
              <a:t>DELETE (borrar)</a:t>
            </a:r>
          </a:p>
          <a:p>
            <a:pPr marL="342900" lvl="0" indent="-342900">
              <a:lnSpc>
                <a:spcPct val="107000"/>
              </a:lnSpc>
              <a:spcAft>
                <a:spcPts val="800"/>
              </a:spcAft>
              <a:buSzPts val="1000"/>
              <a:buFont typeface="Symbol" panose="05050102010706020507" pitchFamily="18" charset="2"/>
              <a:buChar char=""/>
              <a:tabLst>
                <a:tab pos="457200" algn="l"/>
              </a:tabLst>
            </a:pPr>
            <a:r>
              <a:rPr lang="es-CO" sz="2000" kern="100" dirty="0">
                <a:effectLst/>
                <a:latin typeface="Calibri" panose="020F0502020204030204" pitchFamily="34" charset="0"/>
                <a:ea typeface="Calibri" panose="020F0502020204030204" pitchFamily="34" charset="0"/>
                <a:cs typeface="Times New Roman" panose="02020603050405020304" pitchFamily="18" charset="0"/>
              </a:rPr>
              <a:t>TTL (expiración automática) en motores que lo soportan</a:t>
            </a:r>
          </a:p>
          <a:p>
            <a:pPr>
              <a:lnSpc>
                <a:spcPct val="107000"/>
              </a:lnSpc>
              <a:spcAft>
                <a:spcPts val="800"/>
              </a:spcAft>
              <a:buNone/>
            </a:pPr>
            <a:r>
              <a:rPr lang="es-CO" sz="2000" b="1" kern="100" dirty="0">
                <a:effectLst/>
                <a:latin typeface="Calibri" panose="020F0502020204030204" pitchFamily="34" charset="0"/>
                <a:ea typeface="Calibri" panose="020F0502020204030204" pitchFamily="34" charset="0"/>
                <a:cs typeface="Times New Roman" panose="02020603050405020304" pitchFamily="18" charset="0"/>
              </a:rPr>
              <a:t>Mensaje clave</a:t>
            </a:r>
            <a:endParaRPr lang="es-CO"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CO" sz="2000" kern="100" dirty="0">
                <a:effectLst/>
                <a:latin typeface="Calibri" panose="020F0502020204030204" pitchFamily="34" charset="0"/>
                <a:ea typeface="Calibri" panose="020F0502020204030204" pitchFamily="34" charset="0"/>
                <a:cs typeface="Times New Roman" panose="02020603050405020304" pitchFamily="18" charset="0"/>
              </a:rPr>
              <a:t>Operaciones simples, extremadamente rápidas.</a:t>
            </a:r>
          </a:p>
          <a:p>
            <a:pPr>
              <a:lnSpc>
                <a:spcPct val="107000"/>
              </a:lnSpc>
              <a:spcAft>
                <a:spcPts val="800"/>
              </a:spcAft>
              <a:buNone/>
            </a:pPr>
            <a:r>
              <a:rPr lang="es-CO" sz="1400" kern="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4" name="AutoShape 2" descr="Imagen de ">
            <a:extLst>
              <a:ext uri="{FF2B5EF4-FFF2-40B4-BE49-F238E27FC236}">
                <a16:creationId xmlns:a16="http://schemas.microsoft.com/office/drawing/2014/main" id="{8873492E-9848-4A3C-44B6-B1EB9B343ACC}"/>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5" name="Imagen 14">
            <a:extLst>
              <a:ext uri="{FF2B5EF4-FFF2-40B4-BE49-F238E27FC236}">
                <a16:creationId xmlns:a16="http://schemas.microsoft.com/office/drawing/2014/main" id="{B060CD77-5846-6694-E33C-64D5DFC3677D}"/>
              </a:ext>
            </a:extLst>
          </p:cNvPr>
          <p:cNvPicPr>
            <a:picLocks noChangeAspect="1"/>
          </p:cNvPicPr>
          <p:nvPr/>
        </p:nvPicPr>
        <p:blipFill>
          <a:blip r:embed="rId5"/>
          <a:stretch>
            <a:fillRect/>
          </a:stretch>
        </p:blipFill>
        <p:spPr>
          <a:xfrm>
            <a:off x="3053311" y="2835242"/>
            <a:ext cx="4554497" cy="1633240"/>
          </a:xfrm>
          <a:prstGeom prst="rect">
            <a:avLst/>
          </a:prstGeom>
        </p:spPr>
      </p:pic>
      <p:graphicFrame>
        <p:nvGraphicFramePr>
          <p:cNvPr id="18" name="Diagrama 17">
            <a:extLst>
              <a:ext uri="{FF2B5EF4-FFF2-40B4-BE49-F238E27FC236}">
                <a16:creationId xmlns:a16="http://schemas.microsoft.com/office/drawing/2014/main" id="{E09E0C62-1438-332C-42E1-3DD9ABDB15D4}"/>
              </a:ext>
            </a:extLst>
          </p:cNvPr>
          <p:cNvGraphicFramePr/>
          <p:nvPr>
            <p:extLst>
              <p:ext uri="{D42A27DB-BD31-4B8C-83A1-F6EECF244321}">
                <p14:modId xmlns:p14="http://schemas.microsoft.com/office/powerpoint/2010/main" val="3374514262"/>
              </p:ext>
            </p:extLst>
          </p:nvPr>
        </p:nvGraphicFramePr>
        <p:xfrm>
          <a:off x="11055884" y="2508193"/>
          <a:ext cx="5429839" cy="248290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21" name="Diagrama 20">
            <a:extLst>
              <a:ext uri="{FF2B5EF4-FFF2-40B4-BE49-F238E27FC236}">
                <a16:creationId xmlns:a16="http://schemas.microsoft.com/office/drawing/2014/main" id="{5F85ACD2-B0CD-BE43-F1D6-0628005997B6}"/>
              </a:ext>
            </a:extLst>
          </p:cNvPr>
          <p:cNvGraphicFramePr/>
          <p:nvPr>
            <p:extLst>
              <p:ext uri="{D42A27DB-BD31-4B8C-83A1-F6EECF244321}">
                <p14:modId xmlns:p14="http://schemas.microsoft.com/office/powerpoint/2010/main" val="2027316839"/>
              </p:ext>
            </p:extLst>
          </p:nvPr>
        </p:nvGraphicFramePr>
        <p:xfrm>
          <a:off x="11055884" y="5931153"/>
          <a:ext cx="5582425" cy="262838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2603728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347C9-3A93-889C-C421-7DAFC2CF54E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7AE20C7-2FDF-C397-03BE-34961C758B98}"/>
              </a:ext>
            </a:extLst>
          </p:cNvPr>
          <p:cNvSpPr/>
          <p:nvPr/>
        </p:nvSpPr>
        <p:spPr>
          <a:xfrm>
            <a:off x="-437361" y="8801100"/>
            <a:ext cx="1656562" cy="1607056"/>
          </a:xfrm>
          <a:custGeom>
            <a:avLst/>
            <a:gdLst/>
            <a:ahLst/>
            <a:cxnLst/>
            <a:rect l="l" t="t" r="r" b="b"/>
            <a:pathLst>
              <a:path w="2052835" h="2064911">
                <a:moveTo>
                  <a:pt x="0" y="0"/>
                </a:moveTo>
                <a:lnTo>
                  <a:pt x="2052835" y="0"/>
                </a:lnTo>
                <a:lnTo>
                  <a:pt x="2052835" y="2064910"/>
                </a:lnTo>
                <a:lnTo>
                  <a:pt x="0" y="2064910"/>
                </a:lnTo>
                <a:lnTo>
                  <a:pt x="0" y="0"/>
                </a:lnTo>
                <a:close/>
              </a:path>
            </a:pathLst>
          </a:custGeom>
          <a:blipFill>
            <a:blip r:embed="rId2"/>
            <a:stretch>
              <a:fillRect l="-34848" t="-49459" r="-26429" b="-59444"/>
            </a:stretch>
          </a:blipFill>
        </p:spPr>
        <p:txBody>
          <a:bodyPr/>
          <a:lstStyle/>
          <a:p>
            <a:endParaRPr lang="es-CO"/>
          </a:p>
        </p:txBody>
      </p:sp>
      <p:sp>
        <p:nvSpPr>
          <p:cNvPr id="3" name="Freeform 3">
            <a:extLst>
              <a:ext uri="{FF2B5EF4-FFF2-40B4-BE49-F238E27FC236}">
                <a16:creationId xmlns:a16="http://schemas.microsoft.com/office/drawing/2014/main" id="{77ED54B6-BE29-B559-EE2B-A9CEDA205394}"/>
              </a:ext>
            </a:extLst>
          </p:cNvPr>
          <p:cNvSpPr/>
          <p:nvPr/>
        </p:nvSpPr>
        <p:spPr>
          <a:xfrm rot="-10800000">
            <a:off x="16136495" y="-695866"/>
            <a:ext cx="1607799" cy="1648365"/>
          </a:xfrm>
          <a:custGeom>
            <a:avLst/>
            <a:gdLst/>
            <a:ahLst/>
            <a:cxnLst/>
            <a:rect l="l" t="t" r="r" b="b"/>
            <a:pathLst>
              <a:path w="1607799" h="1648365">
                <a:moveTo>
                  <a:pt x="0" y="0"/>
                </a:moveTo>
                <a:lnTo>
                  <a:pt x="1607799" y="0"/>
                </a:lnTo>
                <a:lnTo>
                  <a:pt x="1607799" y="1648364"/>
                </a:lnTo>
                <a:lnTo>
                  <a:pt x="0" y="1648364"/>
                </a:lnTo>
                <a:lnTo>
                  <a:pt x="0" y="0"/>
                </a:lnTo>
                <a:close/>
              </a:path>
            </a:pathLst>
          </a:custGeom>
          <a:blipFill>
            <a:blip r:embed="rId3"/>
            <a:stretch>
              <a:fillRect l="-36892" t="-49695" r="-28270" b="-60205"/>
            </a:stretch>
          </a:blipFill>
        </p:spPr>
        <p:txBody>
          <a:bodyPr/>
          <a:lstStyle/>
          <a:p>
            <a:endParaRPr lang="es-CO"/>
          </a:p>
        </p:txBody>
      </p:sp>
      <p:sp>
        <p:nvSpPr>
          <p:cNvPr id="9" name="Freeform 21">
            <a:extLst>
              <a:ext uri="{FF2B5EF4-FFF2-40B4-BE49-F238E27FC236}">
                <a16:creationId xmlns:a16="http://schemas.microsoft.com/office/drawing/2014/main" id="{E9767393-58AF-591E-0BA7-73EAD0D25D7C}"/>
              </a:ext>
            </a:extLst>
          </p:cNvPr>
          <p:cNvSpPr/>
          <p:nvPr/>
        </p:nvSpPr>
        <p:spPr>
          <a:xfrm>
            <a:off x="14954160" y="7813562"/>
            <a:ext cx="2743200" cy="2438400"/>
          </a:xfrm>
          <a:custGeom>
            <a:avLst/>
            <a:gdLst/>
            <a:ahLst/>
            <a:cxnLst/>
            <a:rect l="l" t="t" r="r" b="b"/>
            <a:pathLst>
              <a:path w="5397947" h="4972858">
                <a:moveTo>
                  <a:pt x="0" y="0"/>
                </a:moveTo>
                <a:lnTo>
                  <a:pt x="5397947" y="0"/>
                </a:lnTo>
                <a:lnTo>
                  <a:pt x="5397947" y="4972859"/>
                </a:lnTo>
                <a:lnTo>
                  <a:pt x="0" y="4972859"/>
                </a:lnTo>
                <a:lnTo>
                  <a:pt x="0" y="0"/>
                </a:lnTo>
                <a:close/>
              </a:path>
            </a:pathLst>
          </a:custGeom>
          <a:blipFill>
            <a:blip r:embed="rId4"/>
            <a:stretch>
              <a:fillRect/>
            </a:stretch>
          </a:blipFill>
        </p:spPr>
        <p:txBody>
          <a:bodyPr/>
          <a:lstStyle/>
          <a:p>
            <a:endParaRPr lang="es-CO"/>
          </a:p>
        </p:txBody>
      </p:sp>
      <p:sp>
        <p:nvSpPr>
          <p:cNvPr id="8" name="CuadroTexto 7">
            <a:extLst>
              <a:ext uri="{FF2B5EF4-FFF2-40B4-BE49-F238E27FC236}">
                <a16:creationId xmlns:a16="http://schemas.microsoft.com/office/drawing/2014/main" id="{449DBA26-75B9-0A99-8B12-3AF0697A21C6}"/>
              </a:ext>
            </a:extLst>
          </p:cNvPr>
          <p:cNvSpPr txBox="1"/>
          <p:nvPr/>
        </p:nvSpPr>
        <p:spPr>
          <a:xfrm>
            <a:off x="2000250" y="1952625"/>
            <a:ext cx="14668500" cy="5632311"/>
          </a:xfrm>
          <a:prstGeom prst="rect">
            <a:avLst/>
          </a:prstGeom>
          <a:noFill/>
        </p:spPr>
        <p:txBody>
          <a:bodyPr wrap="square">
            <a:spAutoFit/>
          </a:bodyPr>
          <a:lstStyle/>
          <a:p>
            <a:r>
              <a:rPr lang="es-MX" sz="2800" b="1" dirty="0">
                <a:latin typeface="Poppins" panose="00000500000000000000" pitchFamily="2" charset="0"/>
                <a:cs typeface="Poppins" panose="00000500000000000000" pitchFamily="2" charset="0"/>
              </a:rPr>
              <a:t>Contenido</a:t>
            </a:r>
          </a:p>
          <a:p>
            <a:endParaRPr lang="es-MX" sz="2800" b="1" dirty="0">
              <a:latin typeface="Poppins" panose="00000500000000000000" pitchFamily="2" charset="0"/>
              <a:cs typeface="Poppins" panose="00000500000000000000" pitchFamily="2" charset="0"/>
            </a:endParaRPr>
          </a:p>
          <a:p>
            <a:pPr marL="514350" indent="-514350">
              <a:buFont typeface="+mj-lt"/>
              <a:buAutoNum type="arabicPeriod"/>
            </a:pPr>
            <a:endParaRPr lang="es-MX" sz="2800" b="1" dirty="0">
              <a:latin typeface="Poppins" panose="00000500000000000000" pitchFamily="2" charset="0"/>
              <a:cs typeface="Poppins" panose="00000500000000000000" pitchFamily="2" charset="0"/>
            </a:endParaRPr>
          </a:p>
          <a:p>
            <a:pPr marL="514350" indent="-514350">
              <a:buFont typeface="+mj-lt"/>
              <a:buAutoNum type="arabicPeriod"/>
            </a:pPr>
            <a:r>
              <a:rPr lang="es-ES" sz="2800" b="1" dirty="0">
                <a:latin typeface="+mj-lt"/>
              </a:rPr>
              <a:t>Principios de Bases de Datos Distribuidas</a:t>
            </a:r>
          </a:p>
          <a:p>
            <a:pPr marL="514350" indent="-514350">
              <a:buFont typeface="+mj-lt"/>
              <a:buAutoNum type="arabicPeriod"/>
            </a:pPr>
            <a:r>
              <a:rPr lang="es-MX" sz="2800" b="1" dirty="0">
                <a:latin typeface="+mj-lt"/>
                <a:cs typeface="Poppins" panose="00000500000000000000" pitchFamily="2" charset="0"/>
              </a:rPr>
              <a:t>¿Que es NoSQL?</a:t>
            </a:r>
          </a:p>
          <a:p>
            <a:pPr marL="514350" indent="-514350">
              <a:buFont typeface="+mj-lt"/>
              <a:buAutoNum type="arabicPeriod"/>
            </a:pPr>
            <a:r>
              <a:rPr lang="es-ES" sz="2800" b="1" dirty="0">
                <a:latin typeface="+mj-lt"/>
              </a:rPr>
              <a:t>Bases de datos NoSQL</a:t>
            </a:r>
          </a:p>
          <a:p>
            <a:pPr marL="514350" indent="-514350">
              <a:buFont typeface="+mj-lt"/>
              <a:buAutoNum type="arabicPeriod"/>
            </a:pPr>
            <a:r>
              <a:rPr lang="es-CO" sz="2800" b="1" dirty="0"/>
              <a:t>Propiedades BASE</a:t>
            </a:r>
          </a:p>
          <a:p>
            <a:pPr marL="514350" indent="-514350">
              <a:buFont typeface="+mj-lt"/>
              <a:buAutoNum type="arabicPeriod"/>
            </a:pPr>
            <a:r>
              <a:rPr lang="es-ES" sz="2800" b="1" dirty="0"/>
              <a:t>Teorema CAP</a:t>
            </a:r>
            <a:endParaRPr lang="es-CO" sz="2800" b="1" dirty="0"/>
          </a:p>
          <a:p>
            <a:pPr marL="457200" indent="-457200">
              <a:buFontTx/>
              <a:buChar char="-"/>
            </a:pPr>
            <a:endParaRPr lang="es-MX" sz="2800" b="1" dirty="0">
              <a:latin typeface="Poppins" panose="00000500000000000000" pitchFamily="2" charset="0"/>
              <a:cs typeface="Poppins" panose="00000500000000000000" pitchFamily="2" charset="0"/>
            </a:endParaRPr>
          </a:p>
          <a:p>
            <a:pPr marL="457200" indent="-457200">
              <a:buFontTx/>
              <a:buChar char="-"/>
            </a:pPr>
            <a:endParaRPr lang="es-MX" sz="2800" b="1" dirty="0">
              <a:latin typeface="Poppins" panose="00000500000000000000" pitchFamily="2" charset="0"/>
              <a:cs typeface="Poppins" panose="00000500000000000000" pitchFamily="2" charset="0"/>
            </a:endParaRPr>
          </a:p>
          <a:p>
            <a:endParaRPr lang="es-MX" sz="2800" b="1" dirty="0">
              <a:latin typeface="Poppins" panose="00000500000000000000" pitchFamily="2" charset="0"/>
              <a:cs typeface="Poppins" panose="00000500000000000000" pitchFamily="2" charset="0"/>
            </a:endParaRPr>
          </a:p>
          <a:p>
            <a:endParaRPr lang="es-MX" sz="2800" b="1" dirty="0">
              <a:latin typeface="Poppins" panose="00000500000000000000" pitchFamily="2" charset="0"/>
              <a:cs typeface="Poppins" panose="00000500000000000000" pitchFamily="2" charset="0"/>
            </a:endParaRPr>
          </a:p>
          <a:p>
            <a:endParaRPr lang="es-MX" sz="2400" b="1"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716895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85648-7AFE-58A8-3A6A-6610B835BA4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AC2A7C4-8DDA-3728-C08B-FBB408F775F2}"/>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72233418-BB36-F7E8-18FF-8FE0ED875547}"/>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CCAB52B5-A0E7-D6A6-EB7D-C93F88C9383B}"/>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9DBA2530-4C5F-02BE-4F26-C343B955C4A5}"/>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4E3F717C-5B21-46C7-4CF1-0BA62F3390E0}"/>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87927440-5F1F-E5BD-A606-3E2779D9662C}"/>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2C0A4D46-4564-D35A-BAD3-5E8C0FDB7257}"/>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B0DC4EF3-71FB-C897-C9DA-18615E69D83E}"/>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06ADC427-D818-3AD4-98B6-F7E56B1DFD8A}"/>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92E068AE-73A3-1F67-C288-46FB08EEE5E0}"/>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pic>
        <p:nvPicPr>
          <p:cNvPr id="12" name="Imagen 11">
            <a:extLst>
              <a:ext uri="{FF2B5EF4-FFF2-40B4-BE49-F238E27FC236}">
                <a16:creationId xmlns:a16="http://schemas.microsoft.com/office/drawing/2014/main" id="{4BED11BF-9FDA-7C46-34EA-0BD6BA2A7F20}"/>
              </a:ext>
            </a:extLst>
          </p:cNvPr>
          <p:cNvPicPr>
            <a:picLocks noChangeAspect="1"/>
          </p:cNvPicPr>
          <p:nvPr/>
        </p:nvPicPr>
        <p:blipFill>
          <a:blip r:embed="rId5"/>
          <a:stretch>
            <a:fillRect/>
          </a:stretch>
        </p:blipFill>
        <p:spPr>
          <a:xfrm>
            <a:off x="9511942" y="2928734"/>
            <a:ext cx="7535159" cy="4113432"/>
          </a:xfrm>
          <a:prstGeom prst="rect">
            <a:avLst/>
          </a:prstGeom>
        </p:spPr>
      </p:pic>
      <p:sp>
        <p:nvSpPr>
          <p:cNvPr id="14" name="CuadroTexto 13">
            <a:extLst>
              <a:ext uri="{FF2B5EF4-FFF2-40B4-BE49-F238E27FC236}">
                <a16:creationId xmlns:a16="http://schemas.microsoft.com/office/drawing/2014/main" id="{C07EED4B-B0BB-7118-E21D-6D65CAD0F3E0}"/>
              </a:ext>
            </a:extLst>
          </p:cNvPr>
          <p:cNvSpPr txBox="1"/>
          <p:nvPr/>
        </p:nvSpPr>
        <p:spPr>
          <a:xfrm>
            <a:off x="1413899" y="931574"/>
            <a:ext cx="7080610" cy="8279190"/>
          </a:xfrm>
          <a:prstGeom prst="rect">
            <a:avLst/>
          </a:prstGeom>
          <a:noFill/>
        </p:spPr>
        <p:txBody>
          <a:bodyPr wrap="square">
            <a:spAutoFit/>
          </a:bodyPr>
          <a:lstStyle/>
          <a:p>
            <a:r>
              <a:rPr lang="es-ES" sz="2800" dirty="0"/>
              <a:t>Eres un desarrollador que trabaja en una aplicación de comercio electrónico. Esta aplicación ofrecerá a los clientes las siguientes funcionalidades:</a:t>
            </a:r>
          </a:p>
          <a:p>
            <a:endParaRPr lang="es-ES" sz="2800" dirty="0"/>
          </a:p>
          <a:p>
            <a:pPr marL="285750" indent="-285750">
              <a:buFont typeface="Arial" panose="020B0604020202020204" pitchFamily="34" charset="0"/>
              <a:buChar char="•"/>
            </a:pPr>
            <a:r>
              <a:rPr lang="es-ES" sz="2800" dirty="0"/>
              <a:t>(a) Buscar productos/artículos según sus especificaciones (como ropa de una marca específica, prendas de una talla o tipo específico, un teléfono móvil con especificaciones específicas, etc.).</a:t>
            </a:r>
          </a:p>
          <a:p>
            <a:pPr marL="285750" indent="-285750">
              <a:buFont typeface="Arial" panose="020B0604020202020204" pitchFamily="34" charset="0"/>
              <a:buChar char="•"/>
            </a:pPr>
            <a:r>
              <a:rPr lang="es-ES" sz="2800" dirty="0"/>
              <a:t>(b) Añadir productos a la lista de deseos para verlos más tarde.</a:t>
            </a:r>
          </a:p>
          <a:p>
            <a:pPr marL="285750" indent="-285750">
              <a:buFont typeface="Arial" panose="020B0604020202020204" pitchFamily="34" charset="0"/>
              <a:buChar char="•"/>
            </a:pPr>
            <a:r>
              <a:rPr lang="es-ES" sz="2800" dirty="0"/>
              <a:t>(c) Añadir productos al carrito de compras (productos que desean comprar).</a:t>
            </a:r>
          </a:p>
          <a:p>
            <a:pPr marL="285750" indent="-285750">
              <a:buFont typeface="Arial" panose="020B0604020202020204" pitchFamily="34" charset="0"/>
              <a:buChar char="•"/>
            </a:pPr>
            <a:r>
              <a:rPr lang="es-ES" sz="2800" dirty="0"/>
              <a:t>(d) Realizar la transacción (pagar los productos del carrito de compras).</a:t>
            </a:r>
          </a:p>
          <a:p>
            <a:pPr marL="285750" indent="-285750">
              <a:buFont typeface="Arial" panose="020B0604020202020204" pitchFamily="34" charset="0"/>
              <a:buChar char="•"/>
            </a:pPr>
            <a:r>
              <a:rPr lang="es-ES" sz="2800" dirty="0"/>
              <a:t>(e) Obtener recomendaciones basadas en sus hábitos de compra, etc.</a:t>
            </a:r>
            <a:endParaRPr lang="es-CO" sz="2800" dirty="0"/>
          </a:p>
        </p:txBody>
      </p:sp>
    </p:spTree>
    <p:extLst>
      <p:ext uri="{BB962C8B-B14F-4D97-AF65-F5344CB8AC3E}">
        <p14:creationId xmlns:p14="http://schemas.microsoft.com/office/powerpoint/2010/main" val="39352577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36B99-EF9F-D300-3E20-53E18119019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1154C94-BA70-6CE8-2044-B93A4783EE8A}"/>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62ECAD2B-EFE4-1E50-3F4E-D770A288413A}"/>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F2126E85-6CC6-D982-1C7D-223716243645}"/>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7CC27D6D-2361-76A3-CDDC-A002845071F0}"/>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4294E43F-1B75-56BF-9676-B40AA63AE563}"/>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B38E506B-3EB8-048E-F19D-6D8B38DAEB3F}"/>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08FAA12A-8DC3-437A-93B3-6AE66542EEE4}"/>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DA90E290-24F4-365B-DC89-15CB45B9C26A}"/>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E8397538-EA34-0A79-3B2F-1863B09A2E71}"/>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0BEAF3A7-DADA-DE3A-6723-A1F4D4489661}"/>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5" name="CuadroTexto 14">
            <a:extLst>
              <a:ext uri="{FF2B5EF4-FFF2-40B4-BE49-F238E27FC236}">
                <a16:creationId xmlns:a16="http://schemas.microsoft.com/office/drawing/2014/main" id="{75AC3308-2284-ED6C-87FC-E84FEDA562F0}"/>
              </a:ext>
            </a:extLst>
          </p:cNvPr>
          <p:cNvSpPr txBox="1"/>
          <p:nvPr/>
        </p:nvSpPr>
        <p:spPr>
          <a:xfrm>
            <a:off x="1148004" y="446205"/>
            <a:ext cx="15991992" cy="9140964"/>
          </a:xfrm>
          <a:prstGeom prst="rect">
            <a:avLst/>
          </a:prstGeom>
          <a:noFill/>
        </p:spPr>
        <p:txBody>
          <a:bodyPr wrap="square">
            <a:spAutoFit/>
          </a:bodyPr>
          <a:lstStyle/>
          <a:p>
            <a:r>
              <a:rPr lang="es-ES" sz="2800" b="1" dirty="0"/>
              <a:t>Criterios para la selección de bases de datos clave-valor</a:t>
            </a:r>
          </a:p>
          <a:p>
            <a:endParaRPr lang="es-ES" sz="2800" b="1" dirty="0"/>
          </a:p>
          <a:p>
            <a:r>
              <a:rPr lang="es-ES" sz="2800" dirty="0"/>
              <a:t>Las bases de datos clave-valor son ideales para aplicaciones con pequeñas lecturas y escrituras frecuentes, junto con modelos de datos simples. </a:t>
            </a:r>
          </a:p>
          <a:p>
            <a:endParaRPr lang="es-ES" sz="2800" dirty="0"/>
          </a:p>
          <a:p>
            <a:r>
              <a:rPr lang="es-ES" sz="2800" dirty="0"/>
              <a:t>Los valores almacenados en estas bases de datos pueden ser valores escalares simples, como enteros o booleanos, pero también pueden ser tipos de datos estructurados, como listas y estructuras JSON.</a:t>
            </a:r>
          </a:p>
          <a:p>
            <a:endParaRPr lang="es-ES" sz="2800" dirty="0"/>
          </a:p>
          <a:p>
            <a:r>
              <a:rPr lang="es-ES" sz="2800" dirty="0"/>
              <a:t>Las bases de datos clave-valor generalmente cuentan con funciones de consulta sencillas que permiten buscar un valor por su clave. Los desarrolladores pueden usar trucos, como claves enumeradas, para implementar consultas de rango, pero estas bases de datos suelen carecer de las capacidades de consulta de las bases de datos de documentos, familias de columnas y grafos.</a:t>
            </a:r>
          </a:p>
          <a:p>
            <a:endParaRPr lang="es-ES" sz="2800" dirty="0"/>
          </a:p>
          <a:p>
            <a:r>
              <a:rPr lang="es-ES" sz="2800" dirty="0"/>
              <a:t> Las bases de datos clave-valor se utilizan en una amplia gama de aplicaciones, como las siguientes:</a:t>
            </a:r>
          </a:p>
          <a:p>
            <a:endParaRPr lang="es-ES" sz="2800" dirty="0"/>
          </a:p>
          <a:p>
            <a:pPr marL="342900" indent="-342900">
              <a:buFont typeface="Arial" panose="020B0604020202020204" pitchFamily="34" charset="0"/>
              <a:buChar char="•"/>
            </a:pPr>
            <a:r>
              <a:rPr lang="es-ES" sz="2800" dirty="0"/>
              <a:t>Almacenamiento en caché de datos de bases de datos relacionales para mejorar el rendimiento</a:t>
            </a:r>
          </a:p>
          <a:p>
            <a:pPr marL="342900" indent="-342900">
              <a:buFont typeface="Arial" panose="020B0604020202020204" pitchFamily="34" charset="0"/>
              <a:buChar char="•"/>
            </a:pPr>
            <a:r>
              <a:rPr lang="es-ES" sz="2800" dirty="0"/>
              <a:t>Seguimiento de atributos transitorios en una aplicación web, como un carrito de compra</a:t>
            </a:r>
          </a:p>
          <a:p>
            <a:pPr marL="342900" indent="-342900">
              <a:buFont typeface="Arial" panose="020B0604020202020204" pitchFamily="34" charset="0"/>
              <a:buChar char="•"/>
            </a:pPr>
            <a:r>
              <a:rPr lang="es-ES" sz="2800" dirty="0"/>
              <a:t>Almacenamiento de información de configuración y datos de usuario para aplicaciones móviles</a:t>
            </a:r>
          </a:p>
          <a:p>
            <a:pPr marL="342900" indent="-342900">
              <a:buFont typeface="Arial" panose="020B0604020202020204" pitchFamily="34" charset="0"/>
              <a:buChar char="•"/>
            </a:pPr>
            <a:r>
              <a:rPr lang="es-ES" sz="2800" dirty="0"/>
              <a:t>Almacenamiento de objetos grandes, como imágenes y archivos de audio</a:t>
            </a:r>
            <a:endParaRPr lang="es-CO" sz="2800" dirty="0"/>
          </a:p>
        </p:txBody>
      </p:sp>
    </p:spTree>
    <p:extLst>
      <p:ext uri="{BB962C8B-B14F-4D97-AF65-F5344CB8AC3E}">
        <p14:creationId xmlns:p14="http://schemas.microsoft.com/office/powerpoint/2010/main" val="14558385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6B6A2-9BE4-DDC1-68BA-19AD5B0D0D2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EFD675A-6023-F806-996E-DC7E9483C777}"/>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C837A80E-5A93-4923-0AA6-D4DEF307F467}"/>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7668E18D-7682-985A-9286-1147F0A569C5}"/>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3073FF66-999A-0F49-446C-7DF2969E0CF5}"/>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7C9105E7-4862-7DDF-C915-85F74A48F105}"/>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81478779-D830-A646-389D-99B69BEBA47A}"/>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380E08F7-F6DA-9A7D-A810-AF1875E117D9}"/>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E74E4690-4905-FBC0-9024-B6FD09B70F9F}"/>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56767F59-7132-48D9-7E7F-2A5F554DEF41}"/>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AF9CE498-1E6D-A7C8-91F6-A21A9488458E}"/>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5" name="CuadroTexto 14">
            <a:extLst>
              <a:ext uri="{FF2B5EF4-FFF2-40B4-BE49-F238E27FC236}">
                <a16:creationId xmlns:a16="http://schemas.microsoft.com/office/drawing/2014/main" id="{D7C485A6-EFE8-FC53-9217-41A0DBD9032F}"/>
              </a:ext>
            </a:extLst>
          </p:cNvPr>
          <p:cNvSpPr txBox="1"/>
          <p:nvPr/>
        </p:nvSpPr>
        <p:spPr>
          <a:xfrm>
            <a:off x="918515" y="850017"/>
            <a:ext cx="16021452" cy="8586966"/>
          </a:xfrm>
          <a:prstGeom prst="rect">
            <a:avLst/>
          </a:prstGeom>
          <a:noFill/>
        </p:spPr>
        <p:txBody>
          <a:bodyPr wrap="square">
            <a:spAutoFit/>
          </a:bodyPr>
          <a:lstStyle/>
          <a:p>
            <a:r>
              <a:rPr lang="es-ES" sz="2400" b="1" i="1" dirty="0"/>
              <a:t>Casos de uso y criterios para la selección de bases de datos documentales</a:t>
            </a:r>
          </a:p>
          <a:p>
            <a:endParaRPr lang="es-ES" sz="2400" dirty="0"/>
          </a:p>
          <a:p>
            <a:r>
              <a:rPr lang="es-ES" sz="2400" dirty="0"/>
              <a:t>Las bases de datos documentales están diseñadas para ofrecer flexibilidad. Si una aplicación requiere la capacidad de almacenar diversos atributos junto con grandes cantidades de datos, las bases de datos documentales son una buena opción. </a:t>
            </a:r>
          </a:p>
          <a:p>
            <a:endParaRPr lang="es-ES" sz="2400" dirty="0"/>
          </a:p>
          <a:p>
            <a:r>
              <a:rPr lang="es-ES" sz="2400" dirty="0"/>
              <a:t>Las bases de datos documentales permiten la integración de documentos, lo cual resulta útil para la desnormalización. En lugar de almacenar datos en diferentes tablas, los datos que se consultan frecuentemente juntos se almacenan en el mismo documento.</a:t>
            </a:r>
          </a:p>
          <a:p>
            <a:endParaRPr lang="es-ES" sz="2400" dirty="0"/>
          </a:p>
          <a:p>
            <a:r>
              <a:rPr lang="es-ES" sz="2400" dirty="0"/>
              <a:t>Las bases de datos documentales mejoran las capacidades de consulta de las bases de datos clave-valor con la indexación y la capacidad de filtrar documentos según sus atributos.</a:t>
            </a:r>
          </a:p>
          <a:p>
            <a:endParaRPr lang="es-ES" sz="2400" dirty="0"/>
          </a:p>
          <a:p>
            <a:r>
              <a:rPr lang="es-ES" sz="2400" dirty="0"/>
              <a:t>Las bases de datos documentales son probablemente las bases de datos NoSQL más populares debido a su flexibilidad, rendimiento y facilidad de uso. Estas bases de datos son ideales para diversos casos de uso, incluyendo:</a:t>
            </a:r>
          </a:p>
          <a:p>
            <a:endParaRPr lang="es-ES" sz="2400" dirty="0"/>
          </a:p>
          <a:p>
            <a:pPr marL="342900" indent="-342900">
              <a:buFont typeface="Arial" panose="020B0604020202020204" pitchFamily="34" charset="0"/>
              <a:buChar char="•"/>
            </a:pPr>
            <a:r>
              <a:rPr lang="es-ES" sz="2400" dirty="0"/>
              <a:t>Soporte de back-</a:t>
            </a:r>
            <a:r>
              <a:rPr lang="es-ES" sz="2400" dirty="0" err="1"/>
              <a:t>end</a:t>
            </a:r>
            <a:r>
              <a:rPr lang="es-ES" sz="2400" dirty="0"/>
              <a:t> para sitios web con un alto volumen de lecturas y escrituras</a:t>
            </a:r>
          </a:p>
          <a:p>
            <a:pPr marL="342900" indent="-342900">
              <a:buFont typeface="Arial" panose="020B0604020202020204" pitchFamily="34" charset="0"/>
              <a:buChar char="•"/>
            </a:pPr>
            <a:r>
              <a:rPr lang="es-ES" sz="2400" dirty="0"/>
              <a:t>Gestión de tipos de datos con atributos variables, como productos</a:t>
            </a:r>
          </a:p>
          <a:p>
            <a:pPr marL="342900" indent="-342900">
              <a:buFont typeface="Arial" panose="020B0604020202020204" pitchFamily="34" charset="0"/>
              <a:buChar char="•"/>
            </a:pPr>
            <a:r>
              <a:rPr lang="es-ES" sz="2400" dirty="0"/>
              <a:t>Seguimiento de tipos variables de metadatos</a:t>
            </a:r>
          </a:p>
          <a:p>
            <a:pPr marL="342900" indent="-342900">
              <a:buFont typeface="Arial" panose="020B0604020202020204" pitchFamily="34" charset="0"/>
              <a:buChar char="•"/>
            </a:pPr>
            <a:r>
              <a:rPr lang="es-ES" sz="2400" dirty="0"/>
              <a:t>Aplicaciones que utilizan estructuras de datos JSON</a:t>
            </a:r>
          </a:p>
          <a:p>
            <a:pPr marL="342900" indent="-342900">
              <a:buFont typeface="Arial" panose="020B0604020202020204" pitchFamily="34" charset="0"/>
              <a:buChar char="•"/>
            </a:pPr>
            <a:r>
              <a:rPr lang="es-ES" sz="2400" dirty="0"/>
              <a:t>Aplicaciones que se benefician de la desnormalización mediante la integración de estructuras dentro de estructuras</a:t>
            </a:r>
            <a:endParaRPr lang="es-CO" sz="2400" dirty="0"/>
          </a:p>
        </p:txBody>
      </p:sp>
    </p:spTree>
    <p:extLst>
      <p:ext uri="{BB962C8B-B14F-4D97-AF65-F5344CB8AC3E}">
        <p14:creationId xmlns:p14="http://schemas.microsoft.com/office/powerpoint/2010/main" val="41732515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E9FB4-06A3-76C4-C45C-420E727C9B7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88E6DAC-6D82-FB0A-7BFA-FCB340B208DE}"/>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931A6818-184F-D775-A6C0-4EFDF0CE7C10}"/>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DE7D9D9B-163E-C7BA-2D1D-1F60A6BE373E}"/>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E34F1352-2412-1367-E49C-8A03F8FC9301}"/>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A13AA32F-E6D5-F275-BC8D-5FCA74138573}"/>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76D1FB9F-AA8C-CBC5-FB61-4E5549C11F36}"/>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52D594E8-1551-4EA5-0F41-96777F145D26}"/>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83A3ED06-6E79-4CC6-D1CE-34070EAAC4E0}"/>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D455084F-7341-1E66-6E95-EDCC916A267A}"/>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A2EEBFAB-B03D-B931-D167-A6AFFE7610AF}"/>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pic>
        <p:nvPicPr>
          <p:cNvPr id="12" name="Imagen 11">
            <a:extLst>
              <a:ext uri="{FF2B5EF4-FFF2-40B4-BE49-F238E27FC236}">
                <a16:creationId xmlns:a16="http://schemas.microsoft.com/office/drawing/2014/main" id="{379F47B0-20DE-D478-D117-189029652719}"/>
              </a:ext>
            </a:extLst>
          </p:cNvPr>
          <p:cNvPicPr>
            <a:picLocks noChangeAspect="1"/>
          </p:cNvPicPr>
          <p:nvPr/>
        </p:nvPicPr>
        <p:blipFill>
          <a:blip r:embed="rId5"/>
          <a:stretch>
            <a:fillRect/>
          </a:stretch>
        </p:blipFill>
        <p:spPr>
          <a:xfrm>
            <a:off x="10850252" y="886504"/>
            <a:ext cx="6036296" cy="3823363"/>
          </a:xfrm>
          <a:prstGeom prst="rect">
            <a:avLst/>
          </a:prstGeom>
        </p:spPr>
      </p:pic>
      <p:pic>
        <p:nvPicPr>
          <p:cNvPr id="13" name="Imagen 12">
            <a:extLst>
              <a:ext uri="{FF2B5EF4-FFF2-40B4-BE49-F238E27FC236}">
                <a16:creationId xmlns:a16="http://schemas.microsoft.com/office/drawing/2014/main" id="{E2FA8A15-E475-0BD4-DC39-6EBA7E5C4E28}"/>
              </a:ext>
            </a:extLst>
          </p:cNvPr>
          <p:cNvPicPr>
            <a:picLocks noChangeAspect="1"/>
          </p:cNvPicPr>
          <p:nvPr/>
        </p:nvPicPr>
        <p:blipFill>
          <a:blip r:embed="rId6"/>
          <a:stretch>
            <a:fillRect/>
          </a:stretch>
        </p:blipFill>
        <p:spPr>
          <a:xfrm>
            <a:off x="10850252" y="5577133"/>
            <a:ext cx="7271209" cy="4133850"/>
          </a:xfrm>
          <a:prstGeom prst="rect">
            <a:avLst/>
          </a:prstGeom>
        </p:spPr>
      </p:pic>
      <p:sp>
        <p:nvSpPr>
          <p:cNvPr id="15" name="CuadroTexto 14">
            <a:extLst>
              <a:ext uri="{FF2B5EF4-FFF2-40B4-BE49-F238E27FC236}">
                <a16:creationId xmlns:a16="http://schemas.microsoft.com/office/drawing/2014/main" id="{1B3C0A73-6A7E-80FD-4153-538F4D0F2EC3}"/>
              </a:ext>
            </a:extLst>
          </p:cNvPr>
          <p:cNvSpPr txBox="1"/>
          <p:nvPr/>
        </p:nvSpPr>
        <p:spPr>
          <a:xfrm>
            <a:off x="807891" y="763222"/>
            <a:ext cx="9305100" cy="8956298"/>
          </a:xfrm>
          <a:prstGeom prst="rect">
            <a:avLst/>
          </a:prstGeom>
          <a:noFill/>
        </p:spPr>
        <p:txBody>
          <a:bodyPr wrap="square">
            <a:spAutoFit/>
          </a:bodyPr>
          <a:lstStyle/>
          <a:p>
            <a:pPr>
              <a:buNone/>
            </a:pPr>
            <a:r>
              <a:rPr lang="es-ES" sz="1800" b="1" dirty="0"/>
              <a:t>Base de Datos de Grafos</a:t>
            </a:r>
            <a:r>
              <a:rPr lang="es-ES" sz="1800" dirty="0"/>
              <a:t>.</a:t>
            </a:r>
          </a:p>
          <a:p>
            <a:pPr>
              <a:buNone/>
            </a:pPr>
            <a:endParaRPr lang="es-ES" sz="1800" dirty="0"/>
          </a:p>
          <a:p>
            <a:pPr>
              <a:buNone/>
            </a:pPr>
            <a:r>
              <a:rPr lang="es-ES" sz="1800" dirty="0"/>
              <a:t>A diferencia de las bases de datos relacionales (SQL), donde el dato es el rey y las relaciones son algo secundario que logramos forzando uniones (</a:t>
            </a:r>
            <a:r>
              <a:rPr lang="es-ES" sz="1800" dirty="0" err="1"/>
              <a:t>JOINs</a:t>
            </a:r>
            <a:r>
              <a:rPr lang="es-ES" sz="1800" dirty="0"/>
              <a:t>) entre tablas, en una base de grafos </a:t>
            </a:r>
            <a:r>
              <a:rPr lang="es-ES" sz="1800" b="1" dirty="0"/>
              <a:t>la relación es tan importante como el dato mismo</a:t>
            </a:r>
            <a:r>
              <a:rPr lang="es-ES" sz="1800" dirty="0"/>
              <a:t>.</a:t>
            </a:r>
          </a:p>
          <a:p>
            <a:pPr>
              <a:buNone/>
            </a:pPr>
            <a:endParaRPr lang="es-ES" sz="1800" dirty="0"/>
          </a:p>
          <a:p>
            <a:pPr>
              <a:buNone/>
            </a:pPr>
            <a:r>
              <a:rPr lang="es-ES" sz="1800" b="1" dirty="0"/>
              <a:t>¿Cómo está construida?</a:t>
            </a:r>
          </a:p>
          <a:p>
            <a:pPr>
              <a:buNone/>
            </a:pPr>
            <a:endParaRPr lang="es-ES" sz="1800" b="1" dirty="0"/>
          </a:p>
          <a:p>
            <a:pPr>
              <a:buNone/>
            </a:pPr>
            <a:r>
              <a:rPr lang="es-ES" sz="1800" dirty="0"/>
              <a:t>Se compone esencialmente de dos elementos:</a:t>
            </a:r>
          </a:p>
          <a:p>
            <a:pPr>
              <a:buNone/>
            </a:pPr>
            <a:endParaRPr lang="es-ES" sz="1800" dirty="0"/>
          </a:p>
          <a:p>
            <a:pPr>
              <a:buFont typeface="+mj-lt"/>
              <a:buAutoNum type="arabicPeriod"/>
            </a:pPr>
            <a:r>
              <a:rPr lang="es-ES" sz="1800" b="1" dirty="0"/>
              <a:t>Nodos (Los círculos):</a:t>
            </a:r>
            <a:r>
              <a:rPr lang="es-ES" sz="1800" dirty="0"/>
              <a:t> Representan las entidades. Pueden ser una persona (Juan), una ciudad (Madrid) o una película (Matrix).</a:t>
            </a:r>
          </a:p>
          <a:p>
            <a:pPr>
              <a:buFont typeface="+mj-lt"/>
              <a:buAutoNum type="arabicPeriod"/>
            </a:pPr>
            <a:endParaRPr lang="es-ES" sz="1800" dirty="0"/>
          </a:p>
          <a:p>
            <a:pPr>
              <a:buFont typeface="+mj-lt"/>
              <a:buAutoNum type="arabicPeriod"/>
            </a:pPr>
            <a:r>
              <a:rPr lang="es-ES" sz="1800" b="1" dirty="0"/>
              <a:t>Aristas (Las líneas):</a:t>
            </a:r>
            <a:r>
              <a:rPr lang="es-ES" sz="1800" dirty="0"/>
              <a:t> Representan la conexión entre los nodos. Lo potente es que estas líneas tienen significado. Una línea puede significar "CONOCE A", "COMPRÓ", "VIVE EN" o "ACTUÓ EN".</a:t>
            </a:r>
          </a:p>
          <a:p>
            <a:pPr>
              <a:buFont typeface="+mj-lt"/>
              <a:buAutoNum type="arabicPeriod"/>
            </a:pPr>
            <a:endParaRPr lang="es-ES" sz="1800" dirty="0"/>
          </a:p>
          <a:p>
            <a:pPr>
              <a:buNone/>
            </a:pPr>
            <a:r>
              <a:rPr lang="es-ES" sz="1800" b="1" dirty="0"/>
              <a:t>¿Por qué usarlas? </a:t>
            </a:r>
          </a:p>
          <a:p>
            <a:pPr>
              <a:buNone/>
            </a:pPr>
            <a:endParaRPr lang="es-ES" sz="1800" b="1" dirty="0"/>
          </a:p>
          <a:p>
            <a:pPr>
              <a:buNone/>
            </a:pPr>
            <a:r>
              <a:rPr lang="es-ES" sz="1800" dirty="0"/>
              <a:t>En una base de datos tradicional, preguntar </a:t>
            </a:r>
            <a:r>
              <a:rPr lang="es-ES" sz="1800" i="1" dirty="0"/>
              <a:t>"¿Quiénes son los amigos de los amigos de Juan que han comprado el mismo libro que él?"</a:t>
            </a:r>
            <a:r>
              <a:rPr lang="es-ES" sz="1800" dirty="0"/>
              <a:t> es una operación pesadísima y lenta, porque la base de datos tiene que cruzar tablas gigantescas múltiples veces.</a:t>
            </a:r>
          </a:p>
          <a:p>
            <a:pPr>
              <a:buNone/>
            </a:pPr>
            <a:endParaRPr lang="es-ES" sz="1800" dirty="0"/>
          </a:p>
          <a:p>
            <a:pPr>
              <a:buNone/>
            </a:pPr>
            <a:r>
              <a:rPr lang="es-ES" sz="1800" dirty="0"/>
              <a:t>En una base de grafos, eso es instantáneo. La base de datos simplemente "camina" por las líneas de un nodo a otro. No tiene que calcular nada complejo, solo seguir el camino.</a:t>
            </a:r>
          </a:p>
          <a:p>
            <a:pPr>
              <a:buNone/>
            </a:pPr>
            <a:endParaRPr lang="es-ES" sz="1800" dirty="0"/>
          </a:p>
          <a:p>
            <a:pPr>
              <a:buNone/>
            </a:pPr>
            <a:r>
              <a:rPr lang="es-ES" sz="1800" b="1" dirty="0"/>
              <a:t>Es la tecnología detrás de:</a:t>
            </a:r>
            <a:endParaRPr lang="es-ES" sz="1800" dirty="0"/>
          </a:p>
          <a:p>
            <a:pPr marL="285750" indent="-285750">
              <a:buFont typeface="Arial" panose="020B0604020202020204" pitchFamily="34" charset="0"/>
              <a:buChar char="•"/>
            </a:pPr>
            <a:r>
              <a:rPr lang="es-ES" sz="1800" dirty="0"/>
              <a:t>Las recomendaciones de "Gente que quizá conozcas" en redes sociales.</a:t>
            </a:r>
          </a:p>
          <a:p>
            <a:pPr marL="285750" indent="-285750">
              <a:buFont typeface="Arial" panose="020B0604020202020204" pitchFamily="34" charset="0"/>
              <a:buChar char="•"/>
            </a:pPr>
            <a:r>
              <a:rPr lang="es-ES" sz="1800" dirty="0"/>
              <a:t>El motor de recomendaciones de Amazon o Netflix ("Usuarios que vieron esto, también vieron...").</a:t>
            </a:r>
          </a:p>
          <a:p>
            <a:pPr marL="285750" indent="-285750">
              <a:buFont typeface="Arial" panose="020B0604020202020204" pitchFamily="34" charset="0"/>
              <a:buChar char="•"/>
            </a:pPr>
            <a:r>
              <a:rPr lang="es-ES" sz="1800" dirty="0"/>
              <a:t>Detección de fraude (encontrar anillos de cuentas bancarias conectadas sospechosamente).</a:t>
            </a:r>
          </a:p>
        </p:txBody>
      </p:sp>
    </p:spTree>
    <p:extLst>
      <p:ext uri="{BB962C8B-B14F-4D97-AF65-F5344CB8AC3E}">
        <p14:creationId xmlns:p14="http://schemas.microsoft.com/office/powerpoint/2010/main" val="13757271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28BC8-436A-F727-B784-F852E7652EA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3860664-0A57-7207-D0D6-4BB1D1A48E54}"/>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234F0F92-4702-7895-0405-D6D70FBBA148}"/>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580AFEB0-B192-BD8B-DAAA-A0C01572113D}"/>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4221C937-67A7-2F59-002F-3EC37874B93E}"/>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16C0AE79-7EA7-F438-AC48-AEFE995D0CE6}"/>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D0F15C55-9235-3DAA-7421-0E135F1EB702}"/>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F1CECC2E-D185-C398-1734-0CDD17DC0752}"/>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42DE9DC5-B93A-4D8D-ABB1-DB55B674216D}"/>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6F33B1D9-03DD-268D-325B-01394C5CC655}"/>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44F8CEA6-CD6A-2EF4-C7F6-4B46524DE175}"/>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pic>
        <p:nvPicPr>
          <p:cNvPr id="12" name="Imagen 11">
            <a:extLst>
              <a:ext uri="{FF2B5EF4-FFF2-40B4-BE49-F238E27FC236}">
                <a16:creationId xmlns:a16="http://schemas.microsoft.com/office/drawing/2014/main" id="{86C5860A-EC5D-F40B-B9ED-26FD5A100712}"/>
              </a:ext>
            </a:extLst>
          </p:cNvPr>
          <p:cNvPicPr>
            <a:picLocks noChangeAspect="1"/>
          </p:cNvPicPr>
          <p:nvPr/>
        </p:nvPicPr>
        <p:blipFill>
          <a:blip r:embed="rId5"/>
          <a:stretch>
            <a:fillRect/>
          </a:stretch>
        </p:blipFill>
        <p:spPr>
          <a:xfrm>
            <a:off x="5426073" y="5618427"/>
            <a:ext cx="8491654" cy="3972170"/>
          </a:xfrm>
          <a:prstGeom prst="rect">
            <a:avLst/>
          </a:prstGeom>
        </p:spPr>
      </p:pic>
      <p:graphicFrame>
        <p:nvGraphicFramePr>
          <p:cNvPr id="13" name="Tabla 12">
            <a:extLst>
              <a:ext uri="{FF2B5EF4-FFF2-40B4-BE49-F238E27FC236}">
                <a16:creationId xmlns:a16="http://schemas.microsoft.com/office/drawing/2014/main" id="{BC380D89-5099-ADE0-B99F-6E213B74DC3B}"/>
              </a:ext>
            </a:extLst>
          </p:cNvPr>
          <p:cNvGraphicFramePr>
            <a:graphicFrameLocks noGrp="1"/>
          </p:cNvGraphicFramePr>
          <p:nvPr>
            <p:extLst>
              <p:ext uri="{D42A27DB-BD31-4B8C-83A1-F6EECF244321}">
                <p14:modId xmlns:p14="http://schemas.microsoft.com/office/powerpoint/2010/main" val="1224086982"/>
              </p:ext>
            </p:extLst>
          </p:nvPr>
        </p:nvGraphicFramePr>
        <p:xfrm>
          <a:off x="3269529" y="696403"/>
          <a:ext cx="11939048" cy="4206240"/>
        </p:xfrm>
        <a:graphic>
          <a:graphicData uri="http://schemas.openxmlformats.org/drawingml/2006/table">
            <a:tbl>
              <a:tblPr/>
              <a:tblGrid>
                <a:gridCol w="5969524">
                  <a:extLst>
                    <a:ext uri="{9D8B030D-6E8A-4147-A177-3AD203B41FA5}">
                      <a16:colId xmlns:a16="http://schemas.microsoft.com/office/drawing/2014/main" val="2413578308"/>
                    </a:ext>
                  </a:extLst>
                </a:gridCol>
                <a:gridCol w="5969524">
                  <a:extLst>
                    <a:ext uri="{9D8B030D-6E8A-4147-A177-3AD203B41FA5}">
                      <a16:colId xmlns:a16="http://schemas.microsoft.com/office/drawing/2014/main" val="4117988975"/>
                    </a:ext>
                  </a:extLst>
                </a:gridCol>
              </a:tblGrid>
              <a:tr h="0">
                <a:tc>
                  <a:txBody>
                    <a:bodyPr/>
                    <a:lstStyle/>
                    <a:p>
                      <a:pPr rtl="0">
                        <a:buNone/>
                      </a:pPr>
                      <a:r>
                        <a:rPr lang="es-CO" sz="1800" b="1">
                          <a:solidFill>
                            <a:srgbClr val="1F1F1F"/>
                          </a:solidFill>
                          <a:effectLst/>
                          <a:latin typeface="Google Sans Text"/>
                        </a:rPr>
                        <a:t>Tipo de Dato / Aplicación</a:t>
                      </a:r>
                      <a:endParaRPr lang="es-CO" sz="1800">
                        <a:solidFill>
                          <a:srgbClr val="1F1F1F"/>
                        </a:solidFill>
                        <a:effectLst/>
                        <a:latin typeface="Google Sans Text"/>
                      </a:endParaRP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800" b="1">
                          <a:solidFill>
                            <a:srgbClr val="1F1F1F"/>
                          </a:solidFill>
                          <a:effectLst/>
                          <a:latin typeface="Google Sans Text"/>
                        </a:rPr>
                        <a:t>Base de Datos NoSQL Adecuada</a:t>
                      </a:r>
                      <a:endParaRPr lang="es-ES" sz="1800">
                        <a:solidFill>
                          <a:srgbClr val="1F1F1F"/>
                        </a:solidFill>
                        <a:effectLst/>
                        <a:latin typeface="Google Sans Text"/>
                      </a:endParaRP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215732"/>
                  </a:ext>
                </a:extLst>
              </a:tr>
              <a:tr h="0">
                <a:tc>
                  <a:txBody>
                    <a:bodyPr/>
                    <a:lstStyle/>
                    <a:p>
                      <a:pPr rtl="0">
                        <a:buNone/>
                      </a:pPr>
                      <a:r>
                        <a:rPr lang="es-ES" sz="1800" b="1">
                          <a:solidFill>
                            <a:srgbClr val="1F1F1F"/>
                          </a:solidFill>
                          <a:effectLst/>
                          <a:latin typeface="Google Sans Text"/>
                        </a:rPr>
                        <a:t>Carrito de compras y datos de sesión</a:t>
                      </a:r>
                      <a:endParaRPr lang="es-ES" sz="1800">
                        <a:solidFill>
                          <a:srgbClr val="1F1F1F"/>
                        </a:solidFill>
                        <a:effectLst/>
                        <a:latin typeface="Google Sans Text"/>
                      </a:endParaRP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ES" sz="1800">
                          <a:solidFill>
                            <a:srgbClr val="1F1F1F"/>
                          </a:solidFill>
                          <a:effectLst/>
                          <a:latin typeface="Google Sans Text"/>
                        </a:rPr>
                        <a:t>Almacén Clave-Valor </a:t>
                      </a:r>
                      <a:r>
                        <a:rPr lang="es-ES" sz="1800" i="1">
                          <a:solidFill>
                            <a:srgbClr val="1F1F1F"/>
                          </a:solidFill>
                          <a:effectLst/>
                          <a:latin typeface="Google Sans Text"/>
                        </a:rPr>
                        <a:t>(Key–value store)</a:t>
                      </a:r>
                      <a:endParaRPr lang="es-ES" sz="1800">
                        <a:solidFill>
                          <a:srgbClr val="1F1F1F"/>
                        </a:solidFill>
                        <a:effectLst/>
                        <a:latin typeface="Google Sans Text"/>
                      </a:endParaRP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87517043"/>
                  </a:ext>
                </a:extLst>
              </a:tr>
              <a:tr h="0">
                <a:tc>
                  <a:txBody>
                    <a:bodyPr/>
                    <a:lstStyle/>
                    <a:p>
                      <a:pPr rtl="0">
                        <a:buNone/>
                      </a:pPr>
                      <a:r>
                        <a:rPr lang="es-CO" sz="1800" b="1">
                          <a:solidFill>
                            <a:srgbClr val="1F1F1F"/>
                          </a:solidFill>
                          <a:effectLst/>
                          <a:latin typeface="Google Sans Text"/>
                        </a:rPr>
                        <a:t>Pedidos completados / Transacciones</a:t>
                      </a:r>
                      <a:endParaRPr lang="es-CO" sz="1800">
                        <a:solidFill>
                          <a:srgbClr val="1F1F1F"/>
                        </a:solidFill>
                        <a:effectLst/>
                        <a:latin typeface="Google Sans Text"/>
                      </a:endParaRP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1800">
                          <a:solidFill>
                            <a:srgbClr val="1F1F1F"/>
                          </a:solidFill>
                          <a:effectLst/>
                          <a:latin typeface="Google Sans Text"/>
                        </a:rPr>
                        <a:t>Base de datos Relacional / Almacén de Documentos </a:t>
                      </a:r>
                      <a:r>
                        <a:rPr lang="es-CO" sz="1800" i="1">
                          <a:solidFill>
                            <a:srgbClr val="1F1F1F"/>
                          </a:solidFill>
                          <a:effectLst/>
                          <a:latin typeface="Google Sans Text"/>
                        </a:rPr>
                        <a:t>(Relational / Document store)</a:t>
                      </a:r>
                      <a:endParaRPr lang="es-CO" sz="1800">
                        <a:solidFill>
                          <a:srgbClr val="1F1F1F"/>
                        </a:solidFill>
                        <a:effectLst/>
                        <a:latin typeface="Google Sans Text"/>
                      </a:endParaRP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5272213"/>
                  </a:ext>
                </a:extLst>
              </a:tr>
              <a:tr h="0">
                <a:tc>
                  <a:txBody>
                    <a:bodyPr/>
                    <a:lstStyle/>
                    <a:p>
                      <a:pPr rtl="0">
                        <a:buNone/>
                      </a:pPr>
                      <a:r>
                        <a:rPr lang="es-CO" sz="1800" b="1">
                          <a:solidFill>
                            <a:srgbClr val="1F1F1F"/>
                          </a:solidFill>
                          <a:effectLst/>
                          <a:latin typeface="Google Sans Text"/>
                        </a:rPr>
                        <a:t>Catálogos de productos / Inventario</a:t>
                      </a:r>
                      <a:endParaRPr lang="es-CO" sz="1800">
                        <a:solidFill>
                          <a:srgbClr val="1F1F1F"/>
                        </a:solidFill>
                        <a:effectLst/>
                        <a:latin typeface="Google Sans Text"/>
                      </a:endParaRP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1800">
                          <a:solidFill>
                            <a:srgbClr val="1F1F1F"/>
                          </a:solidFill>
                          <a:effectLst/>
                          <a:latin typeface="Google Sans Text"/>
                        </a:rPr>
                        <a:t>Almacén de Documentos </a:t>
                      </a:r>
                      <a:r>
                        <a:rPr lang="es-CO" sz="1800" i="1">
                          <a:solidFill>
                            <a:srgbClr val="1F1F1F"/>
                          </a:solidFill>
                          <a:effectLst/>
                          <a:latin typeface="Google Sans Text"/>
                        </a:rPr>
                        <a:t>(Document store)</a:t>
                      </a:r>
                      <a:endParaRPr lang="es-CO" sz="1800">
                        <a:solidFill>
                          <a:srgbClr val="1F1F1F"/>
                        </a:solidFill>
                        <a:effectLst/>
                        <a:latin typeface="Google Sans Text"/>
                      </a:endParaRP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7357939"/>
                  </a:ext>
                </a:extLst>
              </a:tr>
              <a:tr h="0">
                <a:tc>
                  <a:txBody>
                    <a:bodyPr/>
                    <a:lstStyle/>
                    <a:p>
                      <a:pPr rtl="0">
                        <a:buNone/>
                      </a:pPr>
                      <a:r>
                        <a:rPr lang="es-ES" sz="1800" b="1" dirty="0">
                          <a:solidFill>
                            <a:srgbClr val="1F1F1F"/>
                          </a:solidFill>
                          <a:effectLst/>
                          <a:latin typeface="Google Sans Text"/>
                        </a:rPr>
                        <a:t>Grafo social del cliente</a:t>
                      </a:r>
                      <a:endParaRPr lang="es-ES" sz="1800" dirty="0">
                        <a:solidFill>
                          <a:srgbClr val="1F1F1F"/>
                        </a:solidFill>
                        <a:effectLst/>
                        <a:latin typeface="Google Sans Text"/>
                      </a:endParaRPr>
                    </a:p>
                    <a:p>
                      <a:pPr rtl="0">
                        <a:buNone/>
                      </a:pPr>
                      <a:endParaRPr lang="es-ES" sz="1800" dirty="0">
                        <a:solidFill>
                          <a:srgbClr val="1F1F1F"/>
                        </a:solidFill>
                        <a:effectLst/>
                        <a:latin typeface="Google Sans Text"/>
                      </a:endParaRPr>
                    </a:p>
                    <a:p>
                      <a:pPr rtl="0">
                        <a:buNone/>
                      </a:pPr>
                      <a:r>
                        <a:rPr lang="es-ES" sz="1800" dirty="0">
                          <a:solidFill>
                            <a:srgbClr val="1F1F1F"/>
                          </a:solidFill>
                          <a:effectLst/>
                          <a:latin typeface="Google Sans Text"/>
                        </a:rPr>
                        <a:t>(interconexiones entre clientes)</a:t>
                      </a: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1800" dirty="0">
                          <a:solidFill>
                            <a:srgbClr val="1F1F1F"/>
                          </a:solidFill>
                          <a:effectLst/>
                          <a:latin typeface="Google Sans Text"/>
                        </a:rPr>
                        <a:t>Base de datos de Grafos </a:t>
                      </a:r>
                      <a:r>
                        <a:rPr lang="es-CO" sz="1800" i="1" dirty="0">
                          <a:solidFill>
                            <a:srgbClr val="1F1F1F"/>
                          </a:solidFill>
                          <a:effectLst/>
                          <a:latin typeface="Google Sans Text"/>
                        </a:rPr>
                        <a:t>(</a:t>
                      </a:r>
                      <a:r>
                        <a:rPr lang="es-CO" sz="1800" i="1" dirty="0" err="1">
                          <a:solidFill>
                            <a:srgbClr val="1F1F1F"/>
                          </a:solidFill>
                          <a:effectLst/>
                          <a:latin typeface="Google Sans Text"/>
                        </a:rPr>
                        <a:t>Graph</a:t>
                      </a:r>
                      <a:r>
                        <a:rPr lang="es-CO" sz="1800" i="1" dirty="0">
                          <a:solidFill>
                            <a:srgbClr val="1F1F1F"/>
                          </a:solidFill>
                          <a:effectLst/>
                          <a:latin typeface="Google Sans Text"/>
                        </a:rPr>
                        <a:t> store)</a:t>
                      </a:r>
                      <a:endParaRPr lang="es-CO" sz="1800" dirty="0">
                        <a:solidFill>
                          <a:srgbClr val="1F1F1F"/>
                        </a:solidFill>
                        <a:effectLst/>
                        <a:latin typeface="Google Sans Text"/>
                      </a:endParaRP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54517451"/>
                  </a:ext>
                </a:extLst>
              </a:tr>
              <a:tr h="0">
                <a:tc>
                  <a:txBody>
                    <a:bodyPr/>
                    <a:lstStyle/>
                    <a:p>
                      <a:pPr rtl="0">
                        <a:buNone/>
                      </a:pPr>
                      <a:r>
                        <a:rPr lang="es-ES" sz="1800" b="1" dirty="0">
                          <a:solidFill>
                            <a:srgbClr val="1F1F1F"/>
                          </a:solidFill>
                          <a:effectLst/>
                          <a:latin typeface="Google Sans Text"/>
                        </a:rPr>
                        <a:t>Motor de recomendaciones</a:t>
                      </a:r>
                      <a:endParaRPr lang="es-ES" sz="1800" dirty="0">
                        <a:solidFill>
                          <a:srgbClr val="1F1F1F"/>
                        </a:solidFill>
                        <a:effectLst/>
                        <a:latin typeface="Google Sans Text"/>
                      </a:endParaRPr>
                    </a:p>
                    <a:p>
                      <a:pPr rtl="0">
                        <a:buNone/>
                      </a:pPr>
                      <a:endParaRPr lang="es-ES" sz="1800" dirty="0">
                        <a:solidFill>
                          <a:srgbClr val="1F1F1F"/>
                        </a:solidFill>
                        <a:effectLst/>
                        <a:latin typeface="Google Sans Text"/>
                      </a:endParaRPr>
                    </a:p>
                    <a:p>
                      <a:pPr rtl="0">
                        <a:buNone/>
                      </a:pPr>
                      <a:r>
                        <a:rPr lang="es-ES" sz="1800" dirty="0">
                          <a:solidFill>
                            <a:srgbClr val="1F1F1F"/>
                          </a:solidFill>
                          <a:effectLst/>
                          <a:latin typeface="Google Sans Text"/>
                        </a:rPr>
                        <a:t>(qué deberías/puedes comprar junto con los productos que adquiriste)</a:t>
                      </a: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1800" dirty="0">
                          <a:solidFill>
                            <a:srgbClr val="1F1F1F"/>
                          </a:solidFill>
                          <a:effectLst/>
                          <a:latin typeface="Google Sans Text"/>
                        </a:rPr>
                        <a:t>Base de datos de Grafos </a:t>
                      </a:r>
                      <a:r>
                        <a:rPr lang="es-CO" sz="1800" i="1" dirty="0">
                          <a:solidFill>
                            <a:srgbClr val="1F1F1F"/>
                          </a:solidFill>
                          <a:effectLst/>
                          <a:latin typeface="Google Sans Text"/>
                        </a:rPr>
                        <a:t>(</a:t>
                      </a:r>
                      <a:r>
                        <a:rPr lang="es-CO" sz="1800" i="1" dirty="0" err="1">
                          <a:solidFill>
                            <a:srgbClr val="1F1F1F"/>
                          </a:solidFill>
                          <a:effectLst/>
                          <a:latin typeface="Google Sans Text"/>
                        </a:rPr>
                        <a:t>Graph</a:t>
                      </a:r>
                      <a:r>
                        <a:rPr lang="es-CO" sz="1800" i="1" dirty="0">
                          <a:solidFill>
                            <a:srgbClr val="1F1F1F"/>
                          </a:solidFill>
                          <a:effectLst/>
                          <a:latin typeface="Google Sans Text"/>
                        </a:rPr>
                        <a:t> store)</a:t>
                      </a:r>
                      <a:endParaRPr lang="es-CO" sz="1800" dirty="0">
                        <a:solidFill>
                          <a:srgbClr val="1F1F1F"/>
                        </a:solidFill>
                        <a:effectLst/>
                        <a:latin typeface="Google Sans Text"/>
                      </a:endParaRP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8248343"/>
                  </a:ext>
                </a:extLst>
              </a:tr>
            </a:tbl>
          </a:graphicData>
        </a:graphic>
      </p:graphicFrame>
    </p:spTree>
    <p:extLst>
      <p:ext uri="{BB962C8B-B14F-4D97-AF65-F5344CB8AC3E}">
        <p14:creationId xmlns:p14="http://schemas.microsoft.com/office/powerpoint/2010/main" val="18756009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C234E6-97E8-9D4A-02D3-4E71CC9478A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80D9E92-7686-187A-4BD7-7B401DC90585}"/>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211B6467-79E3-297C-0803-E807C333C56D}"/>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C31C6A8B-6661-27E6-25B8-B839689B97CF}"/>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F4B8B364-C85D-B16C-1F61-8375CD859299}"/>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C3F5CCEB-FCB3-50EA-B3B0-26330868CF21}"/>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5A6DB46E-9A13-473E-83F0-073CDD032CD3}"/>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9F705560-B1E1-4C7E-C97F-17E827B3A1FB}"/>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B8E8737A-8788-ADC6-3D50-3A8FC7E44E53}"/>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8B6F01B7-44F8-E3AA-796F-20ED31AAF3D3}"/>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3F751E62-3139-1AF0-6557-717501D2700C}"/>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AC839FF5-5564-A957-E93C-1A4379327842}"/>
              </a:ext>
            </a:extLst>
          </p:cNvPr>
          <p:cNvSpPr txBox="1"/>
          <p:nvPr/>
        </p:nvSpPr>
        <p:spPr>
          <a:xfrm>
            <a:off x="803635" y="506485"/>
            <a:ext cx="12079852" cy="9017853"/>
          </a:xfrm>
          <a:prstGeom prst="rect">
            <a:avLst/>
          </a:prstGeom>
          <a:noFill/>
        </p:spPr>
        <p:txBody>
          <a:bodyPr wrap="square">
            <a:spAutoFit/>
          </a:bodyPr>
          <a:lstStyle/>
          <a:p>
            <a:r>
              <a:rPr lang="es-ES" sz="2000" b="1" dirty="0"/>
              <a:t>BA – </a:t>
            </a:r>
            <a:r>
              <a:rPr lang="es-ES" sz="2000" b="1" dirty="0" err="1"/>
              <a:t>Basically</a:t>
            </a:r>
            <a:r>
              <a:rPr lang="es-ES" sz="2000" b="1" dirty="0"/>
              <a:t> </a:t>
            </a:r>
            <a:r>
              <a:rPr lang="es-ES" sz="2000" b="1" dirty="0" err="1"/>
              <a:t>Available</a:t>
            </a:r>
            <a:r>
              <a:rPr lang="es-ES" sz="2000" b="1" dirty="0"/>
              <a:t> (Básicamente Disponible)</a:t>
            </a:r>
          </a:p>
          <a:p>
            <a:pPr marL="457200" indent="-457200">
              <a:buAutoNum type="arabicPeriod"/>
            </a:pPr>
            <a:endParaRPr lang="es-ES" sz="2000" b="1" dirty="0"/>
          </a:p>
          <a:p>
            <a:pPr>
              <a:buNone/>
            </a:pPr>
            <a:r>
              <a:rPr lang="es-ES" sz="2000" dirty="0"/>
              <a:t>Este concepto garantiza que el sistema siga respondiendo a las consultas, incluso si hay fallos parciales en la infraestructura distribuida. ejemplo de </a:t>
            </a:r>
            <a:r>
              <a:rPr lang="es-ES" sz="2000" b="1" dirty="0"/>
              <a:t>10 servidores</a:t>
            </a:r>
            <a:r>
              <a:rPr lang="es-ES" sz="2000" dirty="0"/>
              <a:t>:</a:t>
            </a:r>
          </a:p>
          <a:p>
            <a:pPr marL="342900" indent="-342900">
              <a:buFont typeface="Arial" panose="020B0604020202020204" pitchFamily="34" charset="0"/>
              <a:buChar char="•"/>
            </a:pPr>
            <a:r>
              <a:rPr lang="es-ES" sz="2000" b="1" dirty="0"/>
              <a:t>Escenario A (Sin replicación):</a:t>
            </a:r>
            <a:r>
              <a:rPr lang="es-ES" sz="2000" dirty="0"/>
              <a:t> Si falla 1 servidor, solo el 10% de las consultas fallan. El sistema no se detiene por completo; el 90% restante sigue operando.</a:t>
            </a:r>
          </a:p>
          <a:p>
            <a:pPr marL="342900" indent="-342900">
              <a:buFont typeface="Arial" panose="020B0604020202020204" pitchFamily="34" charset="0"/>
              <a:buChar char="•"/>
            </a:pPr>
            <a:r>
              <a:rPr lang="es-ES" sz="2000" b="1" dirty="0"/>
              <a:t>Escenario B (Con replicación):</a:t>
            </a:r>
            <a:r>
              <a:rPr lang="es-ES" sz="2000" dirty="0"/>
              <a:t> Si falla 1 o más servidores, el sistema redirige la carga a las réplicas. El 100% de las consultas reciben respuesta, aunque podría haber una pequeña latencia (retraso) mientras el sistema compensa la falta del servidor caído.</a:t>
            </a:r>
          </a:p>
          <a:p>
            <a:endParaRPr lang="es-ES" sz="2000" i="1" dirty="0"/>
          </a:p>
          <a:p>
            <a:r>
              <a:rPr lang="es-ES" sz="2000" b="1" i="1" dirty="0"/>
              <a:t>Conclusión</a:t>
            </a:r>
            <a:r>
              <a:rPr lang="es-ES" sz="2000" i="1" dirty="0"/>
              <a:t>:</a:t>
            </a:r>
            <a:r>
              <a:rPr lang="es-ES" sz="2000" dirty="0"/>
              <a:t> El sistema prioriza la disponibilidad sobre la perfección inmediata.</a:t>
            </a:r>
          </a:p>
          <a:p>
            <a:pPr>
              <a:buNone/>
            </a:pPr>
            <a:endParaRPr lang="es-ES" sz="2000" b="1" dirty="0"/>
          </a:p>
          <a:p>
            <a:pPr>
              <a:buNone/>
            </a:pPr>
            <a:r>
              <a:rPr lang="es-ES" sz="2000" b="1" dirty="0"/>
              <a:t>S – </a:t>
            </a:r>
            <a:r>
              <a:rPr lang="es-ES" sz="2000" b="1" dirty="0" err="1"/>
              <a:t>Soft</a:t>
            </a:r>
            <a:r>
              <a:rPr lang="es-ES" sz="2000" b="1" dirty="0"/>
              <a:t> </a:t>
            </a:r>
            <a:r>
              <a:rPr lang="es-ES" sz="2000" b="1" dirty="0" err="1"/>
              <a:t>State</a:t>
            </a:r>
            <a:r>
              <a:rPr lang="es-ES" sz="2000" b="1" dirty="0"/>
              <a:t> (Estado Blando o Flexible)</a:t>
            </a:r>
          </a:p>
          <a:p>
            <a:pPr>
              <a:buNone/>
            </a:pPr>
            <a:r>
              <a:rPr lang="es-ES" sz="2000" dirty="0"/>
              <a:t>A diferencia de los sistemas rígidos donde el estado es firme hasta que se cambia explícitamente, en NoSQL:</a:t>
            </a:r>
          </a:p>
          <a:p>
            <a:pPr marL="342900" indent="-342900">
              <a:buFont typeface="Arial" panose="020B0604020202020204" pitchFamily="34" charset="0"/>
              <a:buChar char="•"/>
            </a:pPr>
            <a:r>
              <a:rPr lang="es-ES" sz="2000" dirty="0"/>
              <a:t>El estado de los datos puede cambiar con el tiempo sin una intervención externa directa (debido a procesos internos como la sincronización).</a:t>
            </a:r>
          </a:p>
          <a:p>
            <a:pPr marL="342900" indent="-342900">
              <a:buFont typeface="Arial" panose="020B0604020202020204" pitchFamily="34" charset="0"/>
              <a:buChar char="•"/>
            </a:pPr>
            <a:r>
              <a:rPr lang="es-ES" sz="2000" dirty="0"/>
              <a:t>Implica que los datos pueden ser sobrescritos eventualmente por datos más recientes. Este punto está estrechamente ligado al siguiente (Consistencia Eventual).</a:t>
            </a:r>
          </a:p>
          <a:p>
            <a:pPr>
              <a:buNone/>
            </a:pPr>
            <a:endParaRPr lang="es-ES" sz="2000" b="1" dirty="0"/>
          </a:p>
          <a:p>
            <a:pPr>
              <a:buNone/>
            </a:pPr>
            <a:r>
              <a:rPr lang="es-ES" sz="2000" b="1" dirty="0"/>
              <a:t>E – (Eventualmente Consistente)</a:t>
            </a:r>
          </a:p>
          <a:p>
            <a:pPr>
              <a:buNone/>
            </a:pPr>
            <a:r>
              <a:rPr lang="es-ES" sz="2000" dirty="0"/>
              <a:t>Se acepta que habrá periodos intermitentes de inconsistencia, pero se garantiza que, tarde o temprano, todas las copias de los datos serán iguales.</a:t>
            </a:r>
          </a:p>
          <a:p>
            <a:pPr marL="342900" indent="-342900">
              <a:buFont typeface="Arial" panose="020B0604020202020204" pitchFamily="34" charset="0"/>
              <a:buChar char="•"/>
            </a:pPr>
            <a:r>
              <a:rPr lang="es-ES" sz="2000" b="1" dirty="0"/>
              <a:t>El proceso:</a:t>
            </a:r>
            <a:r>
              <a:rPr lang="es-ES" sz="2000" dirty="0"/>
              <a:t> Cuando actualizas un dato, este cambio debe viajar a todas las réplicas (copias) en diferentes servidores.</a:t>
            </a:r>
          </a:p>
          <a:p>
            <a:pPr marL="342900" indent="-342900">
              <a:buFont typeface="Arial" panose="020B0604020202020204" pitchFamily="34" charset="0"/>
              <a:buChar char="•"/>
            </a:pPr>
            <a:r>
              <a:rPr lang="es-ES" sz="2000" b="1" dirty="0"/>
              <a:t>La inconsistencia temporal:</a:t>
            </a:r>
            <a:r>
              <a:rPr lang="es-ES" sz="2000" dirty="0"/>
              <a:t> Mientras el cambio viaja, algunos usuarios pueden ver el dato nuevo y otros el dato viejo.</a:t>
            </a:r>
          </a:p>
          <a:p>
            <a:pPr marL="342900" indent="-342900">
              <a:buFont typeface="Arial" panose="020B0604020202020204" pitchFamily="34" charset="0"/>
              <a:buChar char="•"/>
            </a:pPr>
            <a:r>
              <a:rPr lang="es-ES" sz="2000" b="1" dirty="0"/>
              <a:t>Factores de latencia:</a:t>
            </a:r>
            <a:r>
              <a:rPr lang="es-ES" sz="2000" dirty="0"/>
              <a:t> La carga del sistema, la cantidad de réplicas y, crucialmente, la distancia de la red (ej. un servidor local vs. un servidor a miles de millas).</a:t>
            </a:r>
          </a:p>
        </p:txBody>
      </p:sp>
      <p:sp>
        <p:nvSpPr>
          <p:cNvPr id="14" name="CuadroTexto 13">
            <a:extLst>
              <a:ext uri="{FF2B5EF4-FFF2-40B4-BE49-F238E27FC236}">
                <a16:creationId xmlns:a16="http://schemas.microsoft.com/office/drawing/2014/main" id="{FD7228A8-CCE9-FFCA-8F07-3839D5178E7F}"/>
              </a:ext>
            </a:extLst>
          </p:cNvPr>
          <p:cNvSpPr txBox="1"/>
          <p:nvPr/>
        </p:nvSpPr>
        <p:spPr>
          <a:xfrm>
            <a:off x="12883487" y="3892026"/>
            <a:ext cx="5115378" cy="2246769"/>
          </a:xfrm>
          <a:prstGeom prst="rect">
            <a:avLst/>
          </a:prstGeom>
          <a:noFill/>
        </p:spPr>
        <p:txBody>
          <a:bodyPr wrap="square">
            <a:spAutoFit/>
          </a:bodyPr>
          <a:lstStyle/>
          <a:p>
            <a:r>
              <a:rPr lang="es-ES" sz="2800" dirty="0"/>
              <a:t>B </a:t>
            </a:r>
            <a:r>
              <a:rPr lang="es-ES" sz="2800" dirty="0">
                <a:sym typeface="Wingdings" panose="05000000000000000000" pitchFamily="2" charset="2"/>
              </a:rPr>
              <a:t> </a:t>
            </a:r>
            <a:r>
              <a:rPr lang="es-ES" sz="2800" b="1" dirty="0" err="1"/>
              <a:t>Basically</a:t>
            </a:r>
            <a:endParaRPr lang="es-ES" sz="2800" dirty="0"/>
          </a:p>
          <a:p>
            <a:r>
              <a:rPr lang="es-ES" sz="2800" dirty="0"/>
              <a:t>A </a:t>
            </a:r>
            <a:r>
              <a:rPr lang="es-ES" sz="2800" dirty="0">
                <a:sym typeface="Wingdings" panose="05000000000000000000" pitchFamily="2" charset="2"/>
              </a:rPr>
              <a:t> </a:t>
            </a:r>
            <a:r>
              <a:rPr lang="es-ES" sz="2800" b="1" dirty="0" err="1"/>
              <a:t>Available</a:t>
            </a:r>
            <a:endParaRPr lang="es-ES" sz="2800" dirty="0"/>
          </a:p>
          <a:p>
            <a:r>
              <a:rPr lang="es-ES" sz="2800" dirty="0"/>
              <a:t>S </a:t>
            </a:r>
            <a:r>
              <a:rPr lang="es-ES" sz="2800" dirty="0">
                <a:sym typeface="Wingdings" panose="05000000000000000000" pitchFamily="2" charset="2"/>
              </a:rPr>
              <a:t> </a:t>
            </a:r>
            <a:r>
              <a:rPr lang="es-ES" sz="2800" b="1" dirty="0" err="1"/>
              <a:t>Soft</a:t>
            </a:r>
            <a:r>
              <a:rPr lang="es-ES" sz="2800" b="1" dirty="0"/>
              <a:t> </a:t>
            </a:r>
            <a:r>
              <a:rPr lang="es-ES" sz="2800" b="1" dirty="0" err="1"/>
              <a:t>State</a:t>
            </a:r>
            <a:r>
              <a:rPr lang="es-ES" sz="2800" b="1" dirty="0"/>
              <a:t> </a:t>
            </a:r>
            <a:endParaRPr lang="es-ES" sz="2800" dirty="0"/>
          </a:p>
          <a:p>
            <a:r>
              <a:rPr lang="es-ES" sz="2800" dirty="0"/>
              <a:t>E </a:t>
            </a:r>
            <a:r>
              <a:rPr lang="es-ES" sz="2800" dirty="0">
                <a:sym typeface="Wingdings" panose="05000000000000000000" pitchFamily="2" charset="2"/>
              </a:rPr>
              <a:t></a:t>
            </a:r>
            <a:r>
              <a:rPr lang="es-ES" sz="2800" b="1" dirty="0"/>
              <a:t> </a:t>
            </a:r>
            <a:r>
              <a:rPr lang="es-ES" sz="2800" b="1" dirty="0" err="1"/>
              <a:t>Eventually</a:t>
            </a:r>
            <a:r>
              <a:rPr lang="es-ES" sz="2800" b="1" dirty="0"/>
              <a:t> </a:t>
            </a:r>
            <a:r>
              <a:rPr lang="es-ES" sz="2800" b="1" dirty="0" err="1"/>
              <a:t>Consistent</a:t>
            </a:r>
            <a:r>
              <a:rPr lang="es-ES" sz="2800" b="1" dirty="0"/>
              <a:t> </a:t>
            </a:r>
            <a:endParaRPr lang="es-ES" sz="2800" dirty="0"/>
          </a:p>
          <a:p>
            <a:endParaRPr lang="es-ES" sz="2800" dirty="0"/>
          </a:p>
        </p:txBody>
      </p:sp>
    </p:spTree>
    <p:extLst>
      <p:ext uri="{BB962C8B-B14F-4D97-AF65-F5344CB8AC3E}">
        <p14:creationId xmlns:p14="http://schemas.microsoft.com/office/powerpoint/2010/main" val="14207761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B407ED-5742-0495-79F1-D01E277CE3D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418EFBB-5A3C-77D5-9353-14DBD730B8CD}"/>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9802C434-D863-E5BB-6943-FDB0C10F6D8C}"/>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1F2935DF-444B-F7D5-36AD-75D8E6FAC92D}"/>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25B84B0F-73F6-DDA8-DE4D-4C0594378B25}"/>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50C7C46E-FF7E-238B-DA31-CBB19FE39BE0}"/>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EC9EF3C1-4C2F-B40D-49E9-D5E0D4867EF0}"/>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4156DDF0-7570-9FD6-7D13-BEC47E9BC898}"/>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42077604-1CD8-49A8-505F-665D9658565B}"/>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9B5C8126-A5E0-ED7A-94E9-0A22D802C031}"/>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7B2DCB1C-369E-7F7D-53B6-55DD4B564261}"/>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pic>
        <p:nvPicPr>
          <p:cNvPr id="12" name="Imagen 11">
            <a:extLst>
              <a:ext uri="{FF2B5EF4-FFF2-40B4-BE49-F238E27FC236}">
                <a16:creationId xmlns:a16="http://schemas.microsoft.com/office/drawing/2014/main" id="{E7C896DA-96D7-9925-6EA9-3112183CCEB2}"/>
              </a:ext>
            </a:extLst>
          </p:cNvPr>
          <p:cNvPicPr>
            <a:picLocks noChangeAspect="1"/>
          </p:cNvPicPr>
          <p:nvPr/>
        </p:nvPicPr>
        <p:blipFill>
          <a:blip r:embed="rId5"/>
          <a:stretch>
            <a:fillRect/>
          </a:stretch>
        </p:blipFill>
        <p:spPr>
          <a:xfrm>
            <a:off x="2413262" y="1441466"/>
            <a:ext cx="12738755" cy="7675597"/>
          </a:xfrm>
          <a:prstGeom prst="rect">
            <a:avLst/>
          </a:prstGeom>
        </p:spPr>
      </p:pic>
    </p:spTree>
    <p:extLst>
      <p:ext uri="{BB962C8B-B14F-4D97-AF65-F5344CB8AC3E}">
        <p14:creationId xmlns:p14="http://schemas.microsoft.com/office/powerpoint/2010/main" val="21348629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89962-9957-AEC6-3A4F-879DEA49DCF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2431778-3F82-15A3-400E-C92CE7ECB72E}"/>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16E59162-FB0E-EB05-E928-D10DBD3F61F4}"/>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3F7488DD-7A9C-0BA1-0C3A-E015D40DEE8A}"/>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6FA3ECFD-3C0C-4CF5-8B1B-D6A9794A7CA9}"/>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0B3CD251-EEBF-F99E-F6B1-C684218F894C}"/>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630F7B2E-C3A9-A917-34BA-5C7708EE2BAF}"/>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8CA422EF-09E1-D8CE-ED46-EF799BB8E1DE}"/>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05AFF184-0830-7067-A4C4-85208CC0FEBA}"/>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B0EAEBCB-0F20-549B-2912-86E444D0E701}"/>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7A92B950-D518-4910-4E7D-EACD95BA5242}"/>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D64C7F8B-C724-1429-4DC7-6BA5F6A5A23A}"/>
              </a:ext>
            </a:extLst>
          </p:cNvPr>
          <p:cNvSpPr txBox="1"/>
          <p:nvPr/>
        </p:nvSpPr>
        <p:spPr>
          <a:xfrm>
            <a:off x="1604914" y="484045"/>
            <a:ext cx="14382946" cy="9325630"/>
          </a:xfrm>
          <a:prstGeom prst="rect">
            <a:avLst/>
          </a:prstGeom>
          <a:noFill/>
        </p:spPr>
        <p:txBody>
          <a:bodyPr wrap="square">
            <a:spAutoFit/>
          </a:bodyPr>
          <a:lstStyle/>
          <a:p>
            <a:r>
              <a:rPr lang="es-ES" sz="2400" dirty="0"/>
              <a:t>Resumiendo…</a:t>
            </a:r>
          </a:p>
          <a:p>
            <a:endParaRPr lang="es-ES" sz="2400" dirty="0"/>
          </a:p>
          <a:p>
            <a:r>
              <a:rPr lang="es-ES" sz="2400" dirty="0"/>
              <a:t>¿Dónde se utiliza BASE? En computación distribuida.</a:t>
            </a:r>
          </a:p>
          <a:p>
            <a:pPr marL="457200" indent="-457200">
              <a:buAutoNum type="arabicPeriod"/>
            </a:pPr>
            <a:endParaRPr lang="es-ES" sz="2400" dirty="0"/>
          </a:p>
          <a:p>
            <a:r>
              <a:rPr lang="es-ES" sz="2400" dirty="0"/>
              <a:t>¿Por qué se utiliza? Para lograr alta disponibilidad.</a:t>
            </a:r>
          </a:p>
          <a:p>
            <a:endParaRPr lang="es-ES" sz="2400" dirty="0"/>
          </a:p>
          <a:p>
            <a:r>
              <a:rPr lang="es-ES" sz="2400" dirty="0"/>
              <a:t>¿Cómo se logra? </a:t>
            </a:r>
          </a:p>
          <a:p>
            <a:endParaRPr lang="es-ES" sz="2400" dirty="0"/>
          </a:p>
          <a:p>
            <a:r>
              <a:rPr lang="es-ES" sz="2400" dirty="0"/>
              <a:t>Supongamos un dato determinado. Si no se realizan nuevas actualizaciones a este dato durante un período de tiempo determinado, todos los accesos a este dato devolverán el valor actualizado. En otras palabras, si no se realizan nuevas actualizaciones a un dato determinado durante un período de tiempo determinado, todas las actualizaciones realizadas en el pasado que no se aplicaron a este dato y a sus diversas réplicas se filtrarán a este dato para que se mantenga lo más actualizado posible.</a:t>
            </a:r>
          </a:p>
          <a:p>
            <a:endParaRPr lang="es-ES" sz="2400" dirty="0"/>
          </a:p>
          <a:p>
            <a:r>
              <a:rPr lang="es-ES" sz="2400" dirty="0"/>
              <a:t>¿Qué es la convergencia de réplicas? Se dice que un sistema que ha alcanzado la consistencia final ha convergido o ha logrado la convergencia de réplicas.</a:t>
            </a:r>
          </a:p>
          <a:p>
            <a:endParaRPr lang="es-ES" sz="2400" dirty="0"/>
          </a:p>
          <a:p>
            <a:r>
              <a:rPr lang="es-ES" sz="2400" dirty="0"/>
              <a:t>¿Cómo se resuelve el conflicto?</a:t>
            </a:r>
          </a:p>
          <a:p>
            <a:endParaRPr lang="es-ES" sz="2400" dirty="0"/>
          </a:p>
          <a:p>
            <a:r>
              <a:rPr lang="es-ES" sz="2400" dirty="0"/>
              <a:t>1. Reparación de lectura: Si la lectura genera discrepancia o inconsistencia, se inicia una corrección. Esta ralentiza la operación de lectura. Desmitificando NoSQL</a:t>
            </a:r>
          </a:p>
          <a:p>
            <a:r>
              <a:rPr lang="es-ES" sz="2400" dirty="0"/>
              <a:t>2. Reparación de escritura: Si la escritura genera discrepancias o inconsistencias, se inicia una corrección. Esto ralentizará la operación de escritura.</a:t>
            </a:r>
          </a:p>
          <a:p>
            <a:r>
              <a:rPr lang="es-ES" sz="2400" dirty="0"/>
              <a:t>3. Reparación asíncrona: En este caso, la corrección no forma parte de una operación de lectura o escritura.</a:t>
            </a:r>
            <a:endParaRPr lang="es-CO" sz="2400" dirty="0"/>
          </a:p>
        </p:txBody>
      </p:sp>
    </p:spTree>
    <p:extLst>
      <p:ext uri="{BB962C8B-B14F-4D97-AF65-F5344CB8AC3E}">
        <p14:creationId xmlns:p14="http://schemas.microsoft.com/office/powerpoint/2010/main" val="37963855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981EB-D1FA-0F48-4205-FEB693CDFFC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5E8B306-77A7-9A7F-E5A4-7B42F48D2736}"/>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D0E39183-14DA-F6FB-87A8-7C904DC2C5C6}"/>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CBE54A88-38EE-BDB2-0506-5B6FD04C4162}"/>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B873EE8C-0BF3-FF39-10A6-0ED49234C9C3}"/>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FC139F7E-6DC1-6349-E14E-BA278E3B83AC}"/>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5138F75F-490A-148A-A565-F34EA7A21620}"/>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CA82D0FD-8E73-0EFC-0738-EA52D672EA95}"/>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DF073D1E-505E-08EC-CC7B-EB2CA43A4DEB}"/>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F59C85EC-D504-3199-CD5A-88287B1786FF}"/>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2F80A235-719E-A457-948B-6F726CE5D9D5}"/>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50839B5B-06E0-F501-1DA4-5E3D1BA312C5}"/>
              </a:ext>
            </a:extLst>
          </p:cNvPr>
          <p:cNvSpPr txBox="1"/>
          <p:nvPr/>
        </p:nvSpPr>
        <p:spPr>
          <a:xfrm>
            <a:off x="1299815" y="1078242"/>
            <a:ext cx="7985588" cy="8279190"/>
          </a:xfrm>
          <a:prstGeom prst="rect">
            <a:avLst/>
          </a:prstGeom>
          <a:noFill/>
        </p:spPr>
        <p:txBody>
          <a:bodyPr wrap="square">
            <a:spAutoFit/>
          </a:bodyPr>
          <a:lstStyle/>
          <a:p>
            <a:r>
              <a:rPr lang="es-ES" sz="2800" dirty="0"/>
              <a:t>El teorema CAP, también conocido como teorema de </a:t>
            </a:r>
            <a:r>
              <a:rPr lang="es-ES" sz="2800" dirty="0" err="1"/>
              <a:t>Brewer</a:t>
            </a:r>
            <a:r>
              <a:rPr lang="es-ES" sz="2800" dirty="0"/>
              <a:t>, establece que en un entorno informático distribuido (un conjunto de nodos interconectados que comparten datos), es imposible ofrecer las siguientes garantías. En el mejor de los casos, se pueden tener dos de las tres siguientes; una debe sacrificarse.</a:t>
            </a:r>
          </a:p>
          <a:p>
            <a:endParaRPr lang="es-ES" sz="2800" dirty="0"/>
          </a:p>
          <a:p>
            <a:r>
              <a:rPr lang="es-ES" sz="2800" dirty="0"/>
              <a:t>1. La </a:t>
            </a:r>
            <a:r>
              <a:rPr lang="es-ES" sz="2800" b="1" i="1" dirty="0"/>
              <a:t>consistencia</a:t>
            </a:r>
            <a:r>
              <a:rPr lang="es-ES" sz="2800" dirty="0"/>
              <a:t> implica que cada lectura recupera la última escritura.</a:t>
            </a:r>
          </a:p>
          <a:p>
            <a:endParaRPr lang="es-ES" sz="2800" dirty="0"/>
          </a:p>
          <a:p>
            <a:r>
              <a:rPr lang="es-ES" sz="2800" dirty="0"/>
              <a:t>2. La </a:t>
            </a:r>
            <a:r>
              <a:rPr lang="es-ES" sz="2800" b="1" i="1" dirty="0"/>
              <a:t>disponibilidad</a:t>
            </a:r>
            <a:r>
              <a:rPr lang="es-ES" sz="2800" dirty="0"/>
              <a:t> implica que las lecturas y escrituras siempre tienen éxito. En otras palabras, cada nodo que no falla devolverá una respuesta en un tiempo razonable.</a:t>
            </a:r>
          </a:p>
          <a:p>
            <a:endParaRPr lang="es-ES" sz="2800" dirty="0"/>
          </a:p>
          <a:p>
            <a:r>
              <a:rPr lang="es-ES" sz="2800" dirty="0"/>
              <a:t>3. La </a:t>
            </a:r>
            <a:r>
              <a:rPr lang="es-ES" sz="2800" b="1" i="1" dirty="0"/>
              <a:t>tolerancia a particiones </a:t>
            </a:r>
            <a:r>
              <a:rPr lang="es-ES" sz="2800" dirty="0"/>
              <a:t>implica que el sistema seguirá funcionando cuando se produzca una partición de la red.</a:t>
            </a:r>
            <a:endParaRPr lang="es-CO" sz="2800" dirty="0"/>
          </a:p>
        </p:txBody>
      </p:sp>
      <p:pic>
        <p:nvPicPr>
          <p:cNvPr id="14" name="Imagen 13">
            <a:extLst>
              <a:ext uri="{FF2B5EF4-FFF2-40B4-BE49-F238E27FC236}">
                <a16:creationId xmlns:a16="http://schemas.microsoft.com/office/drawing/2014/main" id="{A3032725-D80B-3FBB-97E5-E70610C66570}"/>
              </a:ext>
            </a:extLst>
          </p:cNvPr>
          <p:cNvPicPr>
            <a:picLocks noChangeAspect="1"/>
          </p:cNvPicPr>
          <p:nvPr/>
        </p:nvPicPr>
        <p:blipFill>
          <a:blip r:embed="rId5"/>
          <a:stretch>
            <a:fillRect/>
          </a:stretch>
        </p:blipFill>
        <p:spPr>
          <a:xfrm>
            <a:off x="10229480" y="1598335"/>
            <a:ext cx="7217390" cy="6811209"/>
          </a:xfrm>
          <a:prstGeom prst="rect">
            <a:avLst/>
          </a:prstGeom>
        </p:spPr>
      </p:pic>
    </p:spTree>
    <p:extLst>
      <p:ext uri="{BB962C8B-B14F-4D97-AF65-F5344CB8AC3E}">
        <p14:creationId xmlns:p14="http://schemas.microsoft.com/office/powerpoint/2010/main" val="10855485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02586-0B5C-AA2D-8FF2-3357A7DFB4D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B26EF9B-7C04-8794-AF76-80FE414F8D9E}"/>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2AF00F1D-177A-9235-BC59-3AD37618CA48}"/>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441C710F-9EFE-CCE0-902A-C708F35DCE86}"/>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95B3B190-27E6-69C0-5576-1E4BE3D276DE}"/>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CDC6C48F-2735-E020-F04A-000E52D36AAF}"/>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11A3DAAA-1AE3-4C71-E57A-948103A3C243}"/>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F6548F3B-6552-BDBF-A7AF-956FF715C56B}"/>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50EFE89A-D423-1EE0-B718-FF71F339BE66}"/>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1889209C-4EFE-7049-A3EF-DC635883F67D}"/>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847DC7F0-EBDA-C4EE-D35C-EC4CD86D46D5}"/>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pic>
        <p:nvPicPr>
          <p:cNvPr id="12" name="Imagen 11">
            <a:extLst>
              <a:ext uri="{FF2B5EF4-FFF2-40B4-BE49-F238E27FC236}">
                <a16:creationId xmlns:a16="http://schemas.microsoft.com/office/drawing/2014/main" id="{35E96473-3450-91A0-8D29-CD048D6C3F72}"/>
              </a:ext>
            </a:extLst>
          </p:cNvPr>
          <p:cNvPicPr>
            <a:picLocks noChangeAspect="1"/>
          </p:cNvPicPr>
          <p:nvPr/>
        </p:nvPicPr>
        <p:blipFill>
          <a:blip r:embed="rId5"/>
          <a:stretch>
            <a:fillRect/>
          </a:stretch>
        </p:blipFill>
        <p:spPr>
          <a:xfrm>
            <a:off x="5797484" y="2486320"/>
            <a:ext cx="7640425" cy="5730319"/>
          </a:xfrm>
          <a:prstGeom prst="rect">
            <a:avLst/>
          </a:prstGeom>
        </p:spPr>
      </p:pic>
    </p:spTree>
    <p:extLst>
      <p:ext uri="{BB962C8B-B14F-4D97-AF65-F5344CB8AC3E}">
        <p14:creationId xmlns:p14="http://schemas.microsoft.com/office/powerpoint/2010/main" val="3867521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B41BE-2EC8-B725-0C8E-C1148A35624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875CDBD-B699-DA23-3B34-A8246443DDC8}"/>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C57C13E6-B735-8F08-88F8-3358DFD5424F}"/>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8F868560-D4C6-751A-B07A-97501847714D}"/>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B4AE372F-A482-B2D3-8725-38B49AC84493}"/>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E51B0581-8745-54ED-B0F5-B7960B21669A}"/>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E565048D-2361-6012-5545-0821AD227EA3}"/>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D9339B78-D0FC-8611-669E-0A3E6E46A8E7}"/>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C815D684-C9FE-8B47-E8A8-52EB233DFD66}"/>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36673419-236D-050B-A052-E32C38EEFE6C}"/>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C8052986-0F4B-2BA3-1929-16588D093993}"/>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04AFBB1D-878A-3715-A804-165DB64E4A20}"/>
              </a:ext>
            </a:extLst>
          </p:cNvPr>
          <p:cNvSpPr txBox="1"/>
          <p:nvPr/>
        </p:nvSpPr>
        <p:spPr>
          <a:xfrm>
            <a:off x="4506013" y="5071169"/>
            <a:ext cx="11149552" cy="646331"/>
          </a:xfrm>
          <a:prstGeom prst="rect">
            <a:avLst/>
          </a:prstGeom>
          <a:noFill/>
        </p:spPr>
        <p:txBody>
          <a:bodyPr wrap="square">
            <a:spAutoFit/>
          </a:bodyPr>
          <a:lstStyle/>
          <a:p>
            <a:r>
              <a:rPr lang="es-ES" sz="3600" b="1" dirty="0"/>
              <a:t>Principios de Bases de Datos Distribuidas</a:t>
            </a:r>
            <a:endParaRPr lang="es-CO" sz="3600" b="1" dirty="0"/>
          </a:p>
        </p:txBody>
      </p:sp>
    </p:spTree>
    <p:extLst>
      <p:ext uri="{BB962C8B-B14F-4D97-AF65-F5344CB8AC3E}">
        <p14:creationId xmlns:p14="http://schemas.microsoft.com/office/powerpoint/2010/main" val="19711069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82A0A-0AFD-478B-D57F-0FA0C1B649F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B67B0D1-A834-C4C2-6B2E-28DBD35B622B}"/>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C69BB0A5-F2A6-71CA-B2EC-989DDAA33125}"/>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F45F2FDC-4111-A89D-B12E-1055EB462D45}"/>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70A88316-638A-1BC9-602F-12D668052CDC}"/>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547F990F-A3E5-2D46-E5F3-91B237BE6B13}"/>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D9CE9807-00F2-9B83-6329-23C561CB7D31}"/>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8CBC3ED7-D0E0-56AD-ED53-B609B4BD8D3F}"/>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A4A1A152-045D-81A2-4F29-4241E2EA8FCB}"/>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6E155235-8BED-1959-64DD-335FBE668F4B}"/>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121A3D3B-FA51-4004-62B8-45027F390CB4}"/>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CF92237C-5396-EE15-9959-A97614CF79E5}"/>
              </a:ext>
            </a:extLst>
          </p:cNvPr>
          <p:cNvSpPr txBox="1"/>
          <p:nvPr/>
        </p:nvSpPr>
        <p:spPr>
          <a:xfrm>
            <a:off x="1415198" y="968983"/>
            <a:ext cx="15457603" cy="8371523"/>
          </a:xfrm>
          <a:prstGeom prst="rect">
            <a:avLst/>
          </a:prstGeom>
          <a:noFill/>
        </p:spPr>
        <p:txBody>
          <a:bodyPr wrap="square">
            <a:spAutoFit/>
          </a:bodyPr>
          <a:lstStyle/>
          <a:p>
            <a:pPr>
              <a:buNone/>
            </a:pPr>
            <a:r>
              <a:rPr lang="es-ES" sz="2000" b="1" dirty="0"/>
              <a:t>Inicio (La Era Centralizada)</a:t>
            </a:r>
          </a:p>
          <a:p>
            <a:pPr>
              <a:buNone/>
            </a:pPr>
            <a:endParaRPr lang="es-ES" sz="2000" b="1" dirty="0"/>
          </a:p>
          <a:p>
            <a:pPr>
              <a:buNone/>
            </a:pPr>
            <a:r>
              <a:rPr lang="es-ES" sz="2000" b="1" dirty="0"/>
              <a:t>La Historia:</a:t>
            </a:r>
            <a:r>
              <a:rPr lang="es-ES" sz="2000" dirty="0"/>
              <a:t> Imagina que trabajas en el Instituto XYZ. Todo el flujo de información pasa por una sola persona: </a:t>
            </a:r>
            <a:r>
              <a:rPr lang="es-ES" sz="2000" b="1" dirty="0"/>
              <a:t>Carlos</a:t>
            </a:r>
            <a:r>
              <a:rPr lang="es-ES" sz="2000" dirty="0"/>
              <a:t>, nuestro administrador.</a:t>
            </a:r>
          </a:p>
          <a:p>
            <a:pPr>
              <a:buNone/>
            </a:pPr>
            <a:endParaRPr lang="es-ES" sz="2000" dirty="0"/>
          </a:p>
          <a:p>
            <a:pPr>
              <a:buNone/>
            </a:pPr>
            <a:r>
              <a:rPr lang="es-ES" sz="2000" dirty="0"/>
              <a:t>Cada mañana, los 50 instructores hacen fila o llaman a Carlos para conocer su agenda. El sistema es simple y confiable: si Carlos lo dice, es verdad. Mientras la carga de trabajo sea manejable, este modelo centralizado funciona a la perfección.</a:t>
            </a:r>
          </a:p>
          <a:p>
            <a:pPr>
              <a:buNone/>
            </a:pPr>
            <a:br>
              <a:rPr lang="es-ES" sz="2000" dirty="0"/>
            </a:br>
            <a:endParaRPr lang="es-ES" sz="2000" dirty="0"/>
          </a:p>
          <a:p>
            <a:pPr>
              <a:buNone/>
            </a:pPr>
            <a:r>
              <a:rPr lang="es-ES" sz="2000" b="1" dirty="0"/>
              <a:t>El Problema del Crecimiento</a:t>
            </a:r>
          </a:p>
          <a:p>
            <a:pPr>
              <a:buNone/>
            </a:pPr>
            <a:r>
              <a:rPr lang="es-ES" sz="2000" b="1" dirty="0"/>
              <a:t>El Escenario:</a:t>
            </a:r>
            <a:r>
              <a:rPr lang="es-ES" sz="2000" dirty="0"/>
              <a:t> El instituto lanza una campaña de marketing exitosa y la demanda se dispara. De repente, Carlos está desbordado. Las líneas están ocupadas y la fila para hablar con él es interminable.</a:t>
            </a:r>
          </a:p>
          <a:p>
            <a:pPr>
              <a:buNone/>
            </a:pPr>
            <a:endParaRPr lang="es-ES" sz="2000" dirty="0"/>
          </a:p>
          <a:p>
            <a:pPr>
              <a:buNone/>
            </a:pPr>
            <a:r>
              <a:rPr lang="es-ES" sz="2000" b="1" dirty="0"/>
              <a:t>La Solución (Escalado Horizontal):</a:t>
            </a:r>
            <a:r>
              <a:rPr lang="es-ES" sz="2000" dirty="0"/>
              <a:t> Para solucionar el cuello de botella, contratamos a </a:t>
            </a:r>
            <a:r>
              <a:rPr lang="es-ES" sz="2000" b="1" dirty="0"/>
              <a:t>Luis</a:t>
            </a:r>
            <a:r>
              <a:rPr lang="es-ES" sz="2000" dirty="0"/>
              <a:t>. Ahora tenemos dos administradores (dos "servidores") trabajando en paralelo. La carga se divide y la atención es más rápida. Parece la solución ideal, ¿verdad?</a:t>
            </a:r>
          </a:p>
          <a:p>
            <a:pPr>
              <a:buNone/>
            </a:pPr>
            <a:endParaRPr lang="es-ES" sz="2000" dirty="0"/>
          </a:p>
          <a:p>
            <a:r>
              <a:rPr lang="es-ES" sz="2000" b="1" dirty="0"/>
              <a:t>El Conflicto de Información</a:t>
            </a:r>
          </a:p>
          <a:p>
            <a:endParaRPr lang="es-ES" sz="2000" b="1" dirty="0"/>
          </a:p>
          <a:p>
            <a:r>
              <a:rPr lang="es-ES" sz="2000" b="1" dirty="0"/>
              <a:t>El Incidente:</a:t>
            </a:r>
            <a:r>
              <a:rPr lang="es-ES" sz="2000" dirty="0"/>
              <a:t> Un día, el coordinador cambia tu clase de las 3:00 PM y le avisa a </a:t>
            </a:r>
            <a:r>
              <a:rPr lang="es-ES" sz="2000" b="1" dirty="0"/>
              <a:t>Luis</a:t>
            </a:r>
            <a:r>
              <a:rPr lang="es-ES" sz="2000" dirty="0"/>
              <a:t>. Minutos después, tú vas y le preguntas a </a:t>
            </a:r>
            <a:r>
              <a:rPr lang="es-ES" sz="2000" b="1" dirty="0"/>
              <a:t>Carlos</a:t>
            </a:r>
            <a:r>
              <a:rPr lang="es-ES" sz="2000" dirty="0"/>
              <a:t> por tu horario.</a:t>
            </a:r>
          </a:p>
          <a:p>
            <a:endParaRPr lang="es-ES" sz="2000" dirty="0"/>
          </a:p>
          <a:p>
            <a:r>
              <a:rPr lang="es-ES" sz="2000" b="1" dirty="0"/>
              <a:t>El Resultado:</a:t>
            </a:r>
            <a:endParaRPr lang="es-ES" sz="2000" dirty="0"/>
          </a:p>
          <a:p>
            <a:r>
              <a:rPr lang="es-ES" sz="2000" b="1" dirty="0"/>
              <a:t>Carlos</a:t>
            </a:r>
            <a:r>
              <a:rPr lang="es-ES" sz="2000" dirty="0"/>
              <a:t> revisa su cuaderno y te dice: "Estás libre a las 3:00 PM".</a:t>
            </a:r>
          </a:p>
          <a:p>
            <a:r>
              <a:rPr lang="es-ES" sz="2000" dirty="0"/>
              <a:t>Pero </a:t>
            </a:r>
            <a:r>
              <a:rPr lang="es-ES" sz="2000" b="1" dirty="0"/>
              <a:t>Luis</a:t>
            </a:r>
            <a:r>
              <a:rPr lang="es-ES" sz="2000" dirty="0"/>
              <a:t> tiene anotado: "Tienes clase con el Cliente Z".</a:t>
            </a:r>
          </a:p>
          <a:p>
            <a:endParaRPr lang="es-ES" sz="2000" dirty="0"/>
          </a:p>
          <a:p>
            <a:r>
              <a:rPr lang="es-ES" sz="2000" b="1" dirty="0"/>
              <a:t>El Problema:</a:t>
            </a:r>
            <a:r>
              <a:rPr lang="es-ES" sz="2000" dirty="0"/>
              <a:t> Hemos perdido la </a:t>
            </a:r>
            <a:r>
              <a:rPr lang="es-ES" sz="2000" b="1" dirty="0"/>
              <a:t>Consistencia</a:t>
            </a:r>
            <a:r>
              <a:rPr lang="es-ES" sz="2000" dirty="0"/>
              <a:t>. Dependiendo de con quién hables, obtienes una versión diferente de la realidad.</a:t>
            </a:r>
          </a:p>
          <a:p>
            <a:pPr>
              <a:buNone/>
            </a:pPr>
            <a:endParaRPr lang="es-ES" sz="1800" dirty="0"/>
          </a:p>
        </p:txBody>
      </p:sp>
    </p:spTree>
    <p:extLst>
      <p:ext uri="{BB962C8B-B14F-4D97-AF65-F5344CB8AC3E}">
        <p14:creationId xmlns:p14="http://schemas.microsoft.com/office/powerpoint/2010/main" val="36069619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5E77B-C1AC-264E-0B45-BC7E2BFC188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6040893-2E54-CE92-8AB9-3DC062D86CE9}"/>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BD6070D9-FCA3-DE24-96BB-098722AD8158}"/>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DAD26829-4143-402A-E4AC-70C42AA85C7D}"/>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36720F67-CEA7-10F9-DA1A-7D807B16DAB0}"/>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F4BC82E8-22B8-35DF-1F32-76D44B828F58}"/>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7609023C-58A0-8844-CE28-6134FE72A1A2}"/>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EBBE1DE5-0DB7-A853-7699-6A00868EB0AA}"/>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D42FE945-4101-3C99-B830-11E03BA2A2F0}"/>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B17637F4-1635-500A-1225-5886DB7B0870}"/>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942EB269-0FB9-F2A0-9F8C-A67139777A4D}"/>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89DAC06F-9EA1-E995-C776-E91AB1435F93}"/>
              </a:ext>
            </a:extLst>
          </p:cNvPr>
          <p:cNvSpPr txBox="1"/>
          <p:nvPr/>
        </p:nvSpPr>
        <p:spPr>
          <a:xfrm>
            <a:off x="1218415" y="1003905"/>
            <a:ext cx="15599003" cy="8279190"/>
          </a:xfrm>
          <a:prstGeom prst="rect">
            <a:avLst/>
          </a:prstGeom>
          <a:noFill/>
        </p:spPr>
        <p:txBody>
          <a:bodyPr wrap="square">
            <a:spAutoFit/>
          </a:bodyPr>
          <a:lstStyle/>
          <a:p>
            <a:pPr>
              <a:buNone/>
            </a:pPr>
            <a:r>
              <a:rPr lang="es-ES" sz="2800" b="1" dirty="0"/>
              <a:t>Buscando la Perfección (Consistencia Estricta)</a:t>
            </a:r>
          </a:p>
          <a:p>
            <a:pPr>
              <a:buNone/>
            </a:pPr>
            <a:endParaRPr lang="es-ES" sz="2800" b="1" dirty="0"/>
          </a:p>
          <a:p>
            <a:pPr>
              <a:buNone/>
            </a:pPr>
            <a:r>
              <a:rPr lang="es-ES" sz="2800" b="1" dirty="0"/>
              <a:t>La Nueva Regla:</a:t>
            </a:r>
            <a:r>
              <a:rPr lang="es-ES" sz="2800" dirty="0"/>
              <a:t> Para evitar errores, el coordinador impone una ley: </a:t>
            </a:r>
            <a:r>
              <a:rPr lang="es-ES" sz="2800" i="1" dirty="0"/>
              <a:t>"Nadie puede confirmar una actualización hasta que esté escrita en los cuadernos de Carlos Y de Luis al mismo tiempo"</a:t>
            </a:r>
            <a:r>
              <a:rPr lang="es-ES" sz="2800" dirty="0"/>
              <a:t>.</a:t>
            </a:r>
          </a:p>
          <a:p>
            <a:pPr>
              <a:buNone/>
            </a:pPr>
            <a:endParaRPr lang="es-ES" sz="2800" dirty="0"/>
          </a:p>
          <a:p>
            <a:pPr>
              <a:buNone/>
            </a:pPr>
            <a:r>
              <a:rPr lang="es-ES" sz="2800" b="1" dirty="0"/>
              <a:t>El Efecto:</a:t>
            </a:r>
            <a:r>
              <a:rPr lang="es-ES" sz="2800" dirty="0"/>
              <a:t> Ahora los datos son seguros. Si hablas con cualquiera de los dos, la información es idéntica. Sin embargo, cada llamada toma el doble de tiempo porque deben coordinarse entre ellos antes de colgar. Hemos ganado seguridad, pero hemos añadido </a:t>
            </a:r>
            <a:r>
              <a:rPr lang="es-ES" sz="2800" b="1" dirty="0"/>
              <a:t>latencia</a:t>
            </a:r>
            <a:r>
              <a:rPr lang="es-ES" sz="2800" dirty="0"/>
              <a:t>.</a:t>
            </a:r>
          </a:p>
          <a:p>
            <a:pPr>
              <a:buNone/>
            </a:pPr>
            <a:br>
              <a:rPr lang="es-ES" sz="2800" dirty="0"/>
            </a:br>
            <a:endParaRPr lang="es-ES" sz="2800" dirty="0"/>
          </a:p>
          <a:p>
            <a:pPr>
              <a:buNone/>
            </a:pPr>
            <a:r>
              <a:rPr lang="es-ES" sz="2800" b="1" dirty="0"/>
              <a:t>Cuando alguien falta (Problema de Disponibilidad)</a:t>
            </a:r>
          </a:p>
          <a:p>
            <a:pPr>
              <a:buNone/>
            </a:pPr>
            <a:endParaRPr lang="es-ES" sz="2800" b="1" dirty="0"/>
          </a:p>
          <a:p>
            <a:pPr>
              <a:buNone/>
            </a:pPr>
            <a:r>
              <a:rPr lang="es-ES" sz="2800" b="1" dirty="0"/>
              <a:t>El Escenario:</a:t>
            </a:r>
            <a:r>
              <a:rPr lang="es-ES" sz="2800" dirty="0"/>
              <a:t> Carlos se enferma y no va a trabajar.</a:t>
            </a:r>
          </a:p>
          <a:p>
            <a:pPr>
              <a:buNone/>
            </a:pPr>
            <a:endParaRPr lang="es-ES" sz="2800" dirty="0"/>
          </a:p>
          <a:p>
            <a:pPr>
              <a:buNone/>
            </a:pPr>
            <a:r>
              <a:rPr lang="es-ES" sz="2800" b="1" dirty="0"/>
              <a:t>El Fallo del Sistema:</a:t>
            </a:r>
            <a:r>
              <a:rPr lang="es-ES" sz="2800" dirty="0"/>
              <a:t> Debido a la regla de "escribir en ambos cuadernos", Luis se queda paralizado. No puede aceptar nuevas citas porque no puede confirmar que Carlos también las anote.</a:t>
            </a:r>
          </a:p>
          <a:p>
            <a:pPr>
              <a:buNone/>
            </a:pPr>
            <a:r>
              <a:rPr lang="es-ES" sz="2800" dirty="0"/>
              <a:t>Aunque Luis está ahí y listo para trabajar, el sistema </a:t>
            </a:r>
            <a:r>
              <a:rPr lang="es-ES" sz="2800" b="1" dirty="0"/>
              <a:t>no está disponible</a:t>
            </a:r>
            <a:r>
              <a:rPr lang="es-ES" sz="2800" dirty="0"/>
              <a:t> para nuevas escrituras. El sistema se detiene para proteger la integridad de los datos.</a:t>
            </a:r>
          </a:p>
        </p:txBody>
      </p:sp>
    </p:spTree>
    <p:extLst>
      <p:ext uri="{BB962C8B-B14F-4D97-AF65-F5344CB8AC3E}">
        <p14:creationId xmlns:p14="http://schemas.microsoft.com/office/powerpoint/2010/main" val="11034829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4499C-A08A-CA4D-B845-C152D985292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12556AC-F359-EF72-D30B-A399B627C0C7}"/>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7A7F8B30-D4FD-6001-7720-075D4C9712CF}"/>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674C5314-11B8-2B8A-2866-A3BC3FA5F233}"/>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F19BE1F7-E9C4-1C3D-A632-3AB417B5130B}"/>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EAB88038-A7E8-3484-C863-9B67C11BC0DC}"/>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0795B77E-C11F-C205-5516-A4931CB4E617}"/>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1DB70133-A584-7299-D6AD-03CEE2063ED1}"/>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28FCCC47-2411-FAB0-3066-31AAE7FECC85}"/>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C00FA30F-1100-1A23-2F27-9D80A0FB433D}"/>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33D6B53D-3BCC-9D9F-4FDE-3DC82F97F693}"/>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6" name="CuadroTexto 15">
            <a:extLst>
              <a:ext uri="{FF2B5EF4-FFF2-40B4-BE49-F238E27FC236}">
                <a16:creationId xmlns:a16="http://schemas.microsoft.com/office/drawing/2014/main" id="{BE2817CF-9E1A-E75C-F405-F71B333E2013}"/>
              </a:ext>
            </a:extLst>
          </p:cNvPr>
          <p:cNvSpPr txBox="1"/>
          <p:nvPr/>
        </p:nvSpPr>
        <p:spPr>
          <a:xfrm>
            <a:off x="1529499" y="1079741"/>
            <a:ext cx="14797725" cy="8494633"/>
          </a:xfrm>
          <a:prstGeom prst="rect">
            <a:avLst/>
          </a:prstGeom>
          <a:noFill/>
        </p:spPr>
        <p:txBody>
          <a:bodyPr wrap="square">
            <a:spAutoFit/>
          </a:bodyPr>
          <a:lstStyle/>
          <a:p>
            <a:pPr>
              <a:buNone/>
            </a:pPr>
            <a:r>
              <a:rPr lang="es-ES" sz="2800" b="1" dirty="0"/>
              <a:t>La Pelea (Tolerancia a Particiones)</a:t>
            </a:r>
          </a:p>
          <a:p>
            <a:pPr>
              <a:buNone/>
            </a:pPr>
            <a:endParaRPr lang="es-ES" sz="2800" b="1" dirty="0"/>
          </a:p>
          <a:p>
            <a:pPr>
              <a:buNone/>
            </a:pPr>
            <a:r>
              <a:rPr lang="es-ES" sz="2800" b="1" dirty="0"/>
              <a:t>El Escenario:</a:t>
            </a:r>
            <a:r>
              <a:rPr lang="es-ES" sz="2800" dirty="0"/>
              <a:t> Carlos y Luis están en la oficina, pero han tenido una discusión terrible y no se hablan. Hay un corte total de comunicación entre ellos (una </a:t>
            </a:r>
            <a:r>
              <a:rPr lang="es-ES" sz="2800" b="1" dirty="0"/>
              <a:t>Partición de Red</a:t>
            </a:r>
            <a:r>
              <a:rPr lang="es-ES" sz="2800" dirty="0"/>
              <a:t>).</a:t>
            </a:r>
          </a:p>
          <a:p>
            <a:pPr>
              <a:buNone/>
            </a:pPr>
            <a:r>
              <a:rPr lang="es-ES" sz="2800" b="1" dirty="0"/>
              <a:t>El Dilema del Coordinador:</a:t>
            </a:r>
            <a:r>
              <a:rPr lang="es-ES" sz="2800" dirty="0"/>
              <a:t> Tiene que tomar una decisión difícil:</a:t>
            </a:r>
          </a:p>
          <a:p>
            <a:pPr>
              <a:buNone/>
            </a:pPr>
            <a:endParaRPr lang="es-ES" sz="2800" dirty="0"/>
          </a:p>
          <a:p>
            <a:pPr>
              <a:buFont typeface="+mj-lt"/>
              <a:buAutoNum type="arabicPeriod"/>
            </a:pPr>
            <a:r>
              <a:rPr lang="es-ES" sz="2800" dirty="0"/>
              <a:t>¿Dejamos que sigan trabajando independientemente y arriesgamos datos diferentes? (Priorizar Disponibilidad).</a:t>
            </a:r>
          </a:p>
          <a:p>
            <a:pPr>
              <a:buFont typeface="+mj-lt"/>
              <a:buAutoNum type="arabicPeriod"/>
            </a:pPr>
            <a:endParaRPr lang="es-ES" sz="2800" dirty="0"/>
          </a:p>
          <a:p>
            <a:pPr>
              <a:buFont typeface="+mj-lt"/>
              <a:buAutoNum type="arabicPeriod"/>
            </a:pPr>
            <a:r>
              <a:rPr lang="es-ES" sz="2800" dirty="0"/>
              <a:t>¿Les prohibimos trabajar hasta que se hablen de nuevo para evitar errores? (Priorizar Consistencia).</a:t>
            </a:r>
          </a:p>
          <a:p>
            <a:pPr>
              <a:buFont typeface="+mj-lt"/>
              <a:buAutoNum type="arabicPeriod"/>
            </a:pPr>
            <a:endParaRPr lang="es-ES" sz="2800" dirty="0"/>
          </a:p>
          <a:p>
            <a:pPr>
              <a:buFont typeface="+mj-lt"/>
              <a:buAutoNum type="arabicPeriod"/>
            </a:pPr>
            <a:endParaRPr lang="es-ES" sz="2800" dirty="0"/>
          </a:p>
          <a:p>
            <a:r>
              <a:rPr lang="es-ES" sz="2800" dirty="0"/>
              <a:t>Esta historia ilustra las tres promesas de un sistema distribuido. Solo podemos garantizar dos al mismo tiempo:</a:t>
            </a:r>
          </a:p>
          <a:p>
            <a:endParaRPr lang="es-ES" sz="2800" dirty="0"/>
          </a:p>
          <a:p>
            <a:r>
              <a:rPr lang="es-ES" sz="2800" b="1" dirty="0"/>
              <a:t>Consistencia (C):</a:t>
            </a:r>
            <a:r>
              <a:rPr lang="es-ES" sz="2800" dirty="0"/>
              <a:t> Carlos y Luis siempre tienen el mismo dato exacto.</a:t>
            </a:r>
          </a:p>
          <a:p>
            <a:r>
              <a:rPr lang="es-ES" sz="2800" b="1" dirty="0"/>
              <a:t>Disponibilidad (A):</a:t>
            </a:r>
            <a:r>
              <a:rPr lang="es-ES" sz="2800" dirty="0"/>
              <a:t> Si uno falta, el otro sigue operando sin problemas.</a:t>
            </a:r>
          </a:p>
          <a:p>
            <a:r>
              <a:rPr lang="es-ES" sz="2800" b="1" dirty="0"/>
              <a:t>Tolerancia a Particiones (P):</a:t>
            </a:r>
            <a:r>
              <a:rPr lang="es-ES" sz="2800" dirty="0"/>
              <a:t> El sistema aguanta aunque se corte la comunicación interna.</a:t>
            </a:r>
          </a:p>
          <a:p>
            <a:pPr>
              <a:buFont typeface="+mj-lt"/>
              <a:buAutoNum type="arabicPeriod"/>
            </a:pPr>
            <a:endParaRPr lang="es-ES" dirty="0"/>
          </a:p>
        </p:txBody>
      </p:sp>
    </p:spTree>
    <p:extLst>
      <p:ext uri="{BB962C8B-B14F-4D97-AF65-F5344CB8AC3E}">
        <p14:creationId xmlns:p14="http://schemas.microsoft.com/office/powerpoint/2010/main" val="42075129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BDD0CC-C2D3-F225-717F-BC93E416BD6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78B3187-C988-2261-A914-403432D5D37C}"/>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8F498BD2-D091-0530-CBC6-0C1A4A80E64B}"/>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0E648636-684C-DA39-3D24-1B7A3AFA179D}"/>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D7AEA5FD-64B5-7604-7584-014A80C06BAC}"/>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02454258-B0CE-FE0D-57EC-DA4AAF385D29}"/>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19FA2FBD-7BFD-D092-43F8-DD12AEF3F030}"/>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78373A29-01B5-4E13-1675-3AAD39AA3459}"/>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F125EC47-158A-DE7F-34CC-D4DB4260D144}"/>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086E4684-1DD1-CD70-38CC-360C34640CA8}"/>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281EACA0-CF58-B76D-B203-F15DF9F270FB}"/>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19EBB0C2-7E90-661A-DF1F-73F1A74631C8}"/>
              </a:ext>
            </a:extLst>
          </p:cNvPr>
          <p:cNvSpPr txBox="1"/>
          <p:nvPr/>
        </p:nvSpPr>
        <p:spPr>
          <a:xfrm>
            <a:off x="1435230" y="1437851"/>
            <a:ext cx="14467788" cy="7109639"/>
          </a:xfrm>
          <a:prstGeom prst="rect">
            <a:avLst/>
          </a:prstGeom>
          <a:noFill/>
        </p:spPr>
        <p:txBody>
          <a:bodyPr wrap="square">
            <a:spAutoFit/>
          </a:bodyPr>
          <a:lstStyle/>
          <a:p>
            <a:pPr>
              <a:buNone/>
            </a:pPr>
            <a:r>
              <a:rPr lang="es-ES" sz="2400" b="1" dirty="0"/>
              <a:t>La Realidad de los Sistemas Distribuidos</a:t>
            </a:r>
          </a:p>
          <a:p>
            <a:pPr>
              <a:buNone/>
            </a:pPr>
            <a:endParaRPr lang="es-ES" sz="2400" b="1" dirty="0"/>
          </a:p>
          <a:p>
            <a:pPr>
              <a:buNone/>
            </a:pPr>
            <a:r>
              <a:rPr lang="es-ES" sz="2400" dirty="0"/>
              <a:t>En el mundo real, las redes fallan y los cables se rompen (la Partición es inevitable). Por lo tanto, la verdadera elección es:</a:t>
            </a:r>
          </a:p>
          <a:p>
            <a:pPr>
              <a:buNone/>
            </a:pPr>
            <a:endParaRPr lang="es-ES" sz="2400" dirty="0"/>
          </a:p>
          <a:p>
            <a:pPr marL="342900" indent="-342900">
              <a:buFont typeface="Arial" panose="020B0604020202020204" pitchFamily="34" charset="0"/>
              <a:buChar char="•"/>
            </a:pPr>
            <a:r>
              <a:rPr lang="es-ES" sz="2400" b="1" dirty="0"/>
              <a:t>CP (Consistencia ante todo):</a:t>
            </a:r>
            <a:r>
              <a:rPr lang="es-ES" sz="2400" dirty="0"/>
              <a:t> Si Carlos y Luis no se hablan, cerramos la ventanilla. Preferimos no atender a dar un dato erróneo.</a:t>
            </a:r>
          </a:p>
          <a:p>
            <a:pPr>
              <a:buFont typeface="Arial" panose="020B0604020202020204" pitchFamily="34" charset="0"/>
              <a:buChar char="•"/>
            </a:pPr>
            <a:r>
              <a:rPr lang="es-ES" sz="2400" i="1" dirty="0"/>
              <a:t>Uso:</a:t>
            </a:r>
            <a:r>
              <a:rPr lang="es-ES" sz="2400" dirty="0"/>
              <a:t> Bancos, finanzas.</a:t>
            </a:r>
          </a:p>
          <a:p>
            <a:pPr marL="342900" indent="-342900">
              <a:buFont typeface="Arial" panose="020B0604020202020204" pitchFamily="34" charset="0"/>
              <a:buChar char="•"/>
            </a:pPr>
            <a:r>
              <a:rPr lang="es-ES" sz="2400" b="1" dirty="0"/>
              <a:t>AP (Disponibilidad ante todo):</a:t>
            </a:r>
            <a:r>
              <a:rPr lang="es-ES" sz="2400" dirty="0"/>
              <a:t> Si Carlos y Luis no se hablan, siguen atendiendo. Quizás los datos no coincidan por un rato, pero el negocio no se detiene.</a:t>
            </a:r>
          </a:p>
          <a:p>
            <a:pPr>
              <a:buFont typeface="Arial" panose="020B0604020202020204" pitchFamily="34" charset="0"/>
              <a:buChar char="•"/>
            </a:pPr>
            <a:r>
              <a:rPr lang="es-ES" sz="2400" i="1" dirty="0"/>
              <a:t>Uso:</a:t>
            </a:r>
            <a:r>
              <a:rPr lang="es-ES" sz="2400" dirty="0"/>
              <a:t> Redes sociales, carritos de compra, "Me gusta".</a:t>
            </a:r>
          </a:p>
          <a:p>
            <a:pPr>
              <a:buNone/>
            </a:pPr>
            <a:br>
              <a:rPr lang="es-ES" sz="2400" dirty="0"/>
            </a:br>
            <a:endParaRPr lang="es-ES" sz="2400" dirty="0"/>
          </a:p>
          <a:p>
            <a:pPr>
              <a:buNone/>
            </a:pPr>
            <a:r>
              <a:rPr lang="es-ES" sz="2400" b="1" dirty="0"/>
              <a:t>Conclusión ¿Qué elegir?</a:t>
            </a:r>
          </a:p>
          <a:p>
            <a:pPr>
              <a:buNone/>
            </a:pPr>
            <a:endParaRPr lang="es-ES" sz="2400" b="1" dirty="0"/>
          </a:p>
          <a:p>
            <a:pPr marL="342900" indent="-342900">
              <a:buFont typeface="Arial" panose="020B0604020202020204" pitchFamily="34" charset="0"/>
              <a:buChar char="•"/>
            </a:pPr>
            <a:r>
              <a:rPr lang="es-ES" sz="2400" b="1" dirty="0"/>
              <a:t>Elige AP (Disponibilidad)</a:t>
            </a:r>
            <a:r>
              <a:rPr lang="es-ES" sz="2400" dirty="0"/>
              <a:t> si tu negocio permite la "Consistencia Eventual" (no importa si los datos tardan unos segundos en sincronizarse, como un </a:t>
            </a:r>
            <a:r>
              <a:rPr lang="es-ES" sz="2400" i="1" dirty="0" err="1"/>
              <a:t>feed</a:t>
            </a:r>
            <a:r>
              <a:rPr lang="es-ES" sz="2400" dirty="0"/>
              <a:t> de noticias).</a:t>
            </a:r>
          </a:p>
          <a:p>
            <a:pPr marL="342900" indent="-342900">
              <a:buFont typeface="Arial" panose="020B0604020202020204" pitchFamily="34" charset="0"/>
              <a:buChar char="•"/>
            </a:pPr>
            <a:r>
              <a:rPr lang="es-ES" sz="2400" b="1" dirty="0"/>
              <a:t>Elige CP (Consistencia)</a:t>
            </a:r>
            <a:r>
              <a:rPr lang="es-ES" sz="2400" dirty="0"/>
              <a:t> si tu negocio requiere exactitud atómica (como evitar que se venda el mismo asiento de avión dos veces).</a:t>
            </a:r>
          </a:p>
        </p:txBody>
      </p:sp>
    </p:spTree>
    <p:extLst>
      <p:ext uri="{BB962C8B-B14F-4D97-AF65-F5344CB8AC3E}">
        <p14:creationId xmlns:p14="http://schemas.microsoft.com/office/powerpoint/2010/main" val="16091496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AC726-852F-1F69-ED20-BC9B0D53CA9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3BB35D5-CE58-9651-C075-7E8723EFAF7C}"/>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0D2174DE-5873-91E1-F3A5-855B33968EEE}"/>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E3F10E14-EB9D-C04C-906A-E0275CC22976}"/>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D4FD3591-E5FC-B857-2793-AF320D2E2839}"/>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69F02844-A9E1-27EC-E783-8AAFF848BC2A}"/>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5314AC9D-5CA7-F934-889C-2FA357353A62}"/>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4C43ACAF-86D9-C2A8-2208-D420C5481CAA}"/>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9486F146-E4A6-A346-0B5E-4090E5C14D4E}"/>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151E91E2-6DF4-51A5-5D1A-F054ACFF3FF5}"/>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83E5033D-1609-0C59-6A5F-FB07B42AA69F}"/>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pic>
        <p:nvPicPr>
          <p:cNvPr id="12" name="Imagen 11">
            <a:extLst>
              <a:ext uri="{FF2B5EF4-FFF2-40B4-BE49-F238E27FC236}">
                <a16:creationId xmlns:a16="http://schemas.microsoft.com/office/drawing/2014/main" id="{99C45AB1-AB25-3724-F468-EF8A7FC35689}"/>
              </a:ext>
            </a:extLst>
          </p:cNvPr>
          <p:cNvPicPr>
            <a:picLocks noChangeAspect="1"/>
          </p:cNvPicPr>
          <p:nvPr/>
        </p:nvPicPr>
        <p:blipFill>
          <a:blip r:embed="rId5"/>
          <a:stretch>
            <a:fillRect/>
          </a:stretch>
        </p:blipFill>
        <p:spPr>
          <a:xfrm>
            <a:off x="2234153" y="2443353"/>
            <a:ext cx="6517064" cy="5664245"/>
          </a:xfrm>
          <a:prstGeom prst="rect">
            <a:avLst/>
          </a:prstGeom>
        </p:spPr>
      </p:pic>
      <p:pic>
        <p:nvPicPr>
          <p:cNvPr id="14" name="Imagen 13">
            <a:extLst>
              <a:ext uri="{FF2B5EF4-FFF2-40B4-BE49-F238E27FC236}">
                <a16:creationId xmlns:a16="http://schemas.microsoft.com/office/drawing/2014/main" id="{94C1D21D-4303-1D0B-3D21-18D4E10BEB1B}"/>
              </a:ext>
            </a:extLst>
          </p:cNvPr>
          <p:cNvPicPr>
            <a:picLocks noChangeAspect="1"/>
          </p:cNvPicPr>
          <p:nvPr/>
        </p:nvPicPr>
        <p:blipFill>
          <a:blip r:embed="rId6"/>
          <a:stretch>
            <a:fillRect/>
          </a:stretch>
        </p:blipFill>
        <p:spPr>
          <a:xfrm>
            <a:off x="11076495" y="2619391"/>
            <a:ext cx="5708832" cy="4903555"/>
          </a:xfrm>
          <a:prstGeom prst="rect">
            <a:avLst/>
          </a:prstGeom>
        </p:spPr>
      </p:pic>
    </p:spTree>
    <p:extLst>
      <p:ext uri="{BB962C8B-B14F-4D97-AF65-F5344CB8AC3E}">
        <p14:creationId xmlns:p14="http://schemas.microsoft.com/office/powerpoint/2010/main" val="38889026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70CD44-A397-6359-0C06-C902EC045DC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6389EBE-F9FA-A6F8-A141-F276E384EB53}"/>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0CDA88D6-A749-0EB8-77FD-F3B80251EA9E}"/>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3121B4F9-3EC8-E94D-0C1A-C0ECEA518B76}"/>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DE0512CE-2D9F-E73C-B91E-1F31031D6E25}"/>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913B994D-91EB-97BC-CDA8-B2E3B8D8ADB5}"/>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00347FD9-32EF-F0A7-AD92-1A84A3862627}"/>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4CC5F599-6816-4515-863F-E5F6299B4B8E}"/>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1595723E-3990-A53E-0B47-9BC5A5578CBF}"/>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5C48D19F-7C49-42A0-CDFD-E66CF2097B16}"/>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B7048526-FADF-0DA3-364D-0D0B7F6B26CA}"/>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2" name="Rectangle 1">
            <a:extLst>
              <a:ext uri="{FF2B5EF4-FFF2-40B4-BE49-F238E27FC236}">
                <a16:creationId xmlns:a16="http://schemas.microsoft.com/office/drawing/2014/main" id="{48751E0F-FF3A-662E-B084-43300D80B16C}"/>
              </a:ext>
            </a:extLst>
          </p:cNvPr>
          <p:cNvSpPr>
            <a:spLocks noChangeArrowheads="1"/>
          </p:cNvSpPr>
          <p:nvPr/>
        </p:nvSpPr>
        <p:spPr bwMode="auto">
          <a:xfrm>
            <a:off x="5393340" y="4705849"/>
            <a:ext cx="675781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800" b="0" i="0" u="none" strike="noStrike" cap="none" normalizeH="0" baseline="0" dirty="0" err="1">
                <a:ln>
                  <a:noFill/>
                </a:ln>
                <a:solidFill>
                  <a:schemeClr val="tx1"/>
                </a:solidFill>
                <a:effectLst/>
                <a:latin typeface="Arial" panose="020B0604020202020204" pitchFamily="34" charset="0"/>
                <a:hlinkClick r:id="rId5"/>
              </a:rPr>
              <a:t>Intro</a:t>
            </a:r>
            <a:r>
              <a:rPr kumimoji="0" lang="es-CO" altLang="es-CO" sz="1800" b="0" i="0" u="none" strike="noStrike" cap="none" normalizeH="0" baseline="0" dirty="0">
                <a:ln>
                  <a:noFill/>
                </a:ln>
                <a:solidFill>
                  <a:schemeClr val="tx1"/>
                </a:solidFill>
                <a:effectLst/>
                <a:latin typeface="Arial" panose="020B0604020202020204" pitchFamily="34" charset="0"/>
                <a:hlinkClick r:id="rId5"/>
              </a:rPr>
              <a:t> </a:t>
            </a:r>
            <a:r>
              <a:rPr kumimoji="0" lang="es-CO" altLang="es-CO" sz="1800" b="0" i="0" u="none" strike="noStrike" cap="none" normalizeH="0" baseline="0" dirty="0" err="1">
                <a:ln>
                  <a:noFill/>
                </a:ln>
                <a:solidFill>
                  <a:schemeClr val="tx1"/>
                </a:solidFill>
                <a:effectLst/>
                <a:latin typeface="Arial" panose="020B0604020202020204" pitchFamily="34" charset="0"/>
                <a:hlinkClick r:id="rId5"/>
              </a:rPr>
              <a:t>NoSql</a:t>
            </a:r>
            <a:r>
              <a:rPr kumimoji="0" lang="es-CO" altLang="es-CO" sz="1800" b="0" i="0" u="none" strike="noStrike" cap="none" normalizeH="0" baseline="0" dirty="0">
                <a:ln>
                  <a:noFill/>
                </a:ln>
                <a:solidFill>
                  <a:schemeClr val="tx1"/>
                </a:solidFill>
                <a:effectLst/>
                <a:latin typeface="Arial" panose="020B0604020202020204" pitchFamily="34" charset="0"/>
                <a:hlinkClick r:id="rId5"/>
              </a:rPr>
              <a:t> y Bases de Datos Distribuidas: Rellenar formulario</a:t>
            </a: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
        <p:nvSpPr>
          <p:cNvPr id="14" name="CuadroTexto 13">
            <a:extLst>
              <a:ext uri="{FF2B5EF4-FFF2-40B4-BE49-F238E27FC236}">
                <a16:creationId xmlns:a16="http://schemas.microsoft.com/office/drawing/2014/main" id="{C77B3993-2838-AB48-A935-1532A6EC81A9}"/>
              </a:ext>
            </a:extLst>
          </p:cNvPr>
          <p:cNvSpPr txBox="1"/>
          <p:nvPr/>
        </p:nvSpPr>
        <p:spPr>
          <a:xfrm>
            <a:off x="6110925" y="1759753"/>
            <a:ext cx="9186420" cy="707886"/>
          </a:xfrm>
          <a:prstGeom prst="rect">
            <a:avLst/>
          </a:prstGeom>
          <a:noFill/>
        </p:spPr>
        <p:txBody>
          <a:bodyPr wrap="square">
            <a:spAutoFit/>
          </a:bodyPr>
          <a:lstStyle/>
          <a:p>
            <a:pPr>
              <a:buNone/>
            </a:pPr>
            <a:r>
              <a:rPr lang="es-ES" sz="4000" b="1" dirty="0"/>
              <a:t>Cuestionario</a:t>
            </a:r>
          </a:p>
        </p:txBody>
      </p:sp>
    </p:spTree>
    <p:extLst>
      <p:ext uri="{BB962C8B-B14F-4D97-AF65-F5344CB8AC3E}">
        <p14:creationId xmlns:p14="http://schemas.microsoft.com/office/powerpoint/2010/main" val="7241536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grpSp>
        <p:nvGrpSpPr>
          <p:cNvPr id="361" name="Google Shape;361;p8"/>
          <p:cNvGrpSpPr/>
          <p:nvPr/>
        </p:nvGrpSpPr>
        <p:grpSpPr>
          <a:xfrm rot="10800000">
            <a:off x="10392303" y="0"/>
            <a:ext cx="7895697" cy="10431661"/>
            <a:chOff x="0" y="-38100"/>
            <a:chExt cx="2079525" cy="2747433"/>
          </a:xfrm>
        </p:grpSpPr>
        <p:sp>
          <p:nvSpPr>
            <p:cNvPr id="362" name="Google Shape;362;p8"/>
            <p:cNvSpPr/>
            <p:nvPr/>
          </p:nvSpPr>
          <p:spPr>
            <a:xfrm>
              <a:off x="0" y="0"/>
              <a:ext cx="2079525" cy="2709333"/>
            </a:xfrm>
            <a:custGeom>
              <a:avLst/>
              <a:gdLst/>
              <a:ahLst/>
              <a:cxnLst/>
              <a:rect l="l" t="t" r="r" b="b"/>
              <a:pathLst>
                <a:path w="2079525" h="2709333" extrusionOk="0">
                  <a:moveTo>
                    <a:pt x="0" y="0"/>
                  </a:moveTo>
                  <a:lnTo>
                    <a:pt x="2079525" y="0"/>
                  </a:lnTo>
                  <a:lnTo>
                    <a:pt x="2079525"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3" name="Google Shape;363;p8"/>
            <p:cNvSpPr txBox="1"/>
            <p:nvPr/>
          </p:nvSpPr>
          <p:spPr>
            <a:xfrm>
              <a:off x="0" y="-38100"/>
              <a:ext cx="2079525"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364" name="Google Shape;364;p8"/>
          <p:cNvSpPr/>
          <p:nvPr/>
        </p:nvSpPr>
        <p:spPr>
          <a:xfrm>
            <a:off x="9562641" y="4953536"/>
            <a:ext cx="4777510" cy="4687932"/>
          </a:xfrm>
          <a:custGeom>
            <a:avLst/>
            <a:gdLst/>
            <a:ahLst/>
            <a:cxnLst/>
            <a:rect l="l" t="t" r="r" b="b"/>
            <a:pathLst>
              <a:path w="4777510" h="4687932" extrusionOk="0">
                <a:moveTo>
                  <a:pt x="0" y="0"/>
                </a:moveTo>
                <a:lnTo>
                  <a:pt x="4777511" y="0"/>
                </a:lnTo>
                <a:lnTo>
                  <a:pt x="4777511" y="4687932"/>
                </a:lnTo>
                <a:lnTo>
                  <a:pt x="0" y="4687932"/>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5" name="Google Shape;365;p8"/>
          <p:cNvSpPr/>
          <p:nvPr/>
        </p:nvSpPr>
        <p:spPr>
          <a:xfrm rot="10800000">
            <a:off x="14340152" y="455568"/>
            <a:ext cx="4777510" cy="4687932"/>
          </a:xfrm>
          <a:custGeom>
            <a:avLst/>
            <a:gdLst/>
            <a:ahLst/>
            <a:cxnLst/>
            <a:rect l="l" t="t" r="r" b="b"/>
            <a:pathLst>
              <a:path w="4777510" h="4687932" extrusionOk="0">
                <a:moveTo>
                  <a:pt x="0" y="0"/>
                </a:moveTo>
                <a:lnTo>
                  <a:pt x="4777510" y="0"/>
                </a:lnTo>
                <a:lnTo>
                  <a:pt x="4777510" y="4687932"/>
                </a:lnTo>
                <a:lnTo>
                  <a:pt x="0" y="4687932"/>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66" name="Google Shape;366;p8"/>
          <p:cNvGrpSpPr/>
          <p:nvPr/>
        </p:nvGrpSpPr>
        <p:grpSpPr>
          <a:xfrm rot="1460314">
            <a:off x="11030759" y="4449732"/>
            <a:ext cx="7356554" cy="1393786"/>
            <a:chOff x="0" y="-38100"/>
            <a:chExt cx="1937529" cy="367088"/>
          </a:xfrm>
        </p:grpSpPr>
        <p:sp>
          <p:nvSpPr>
            <p:cNvPr id="367" name="Google Shape;367;p8"/>
            <p:cNvSpPr/>
            <p:nvPr/>
          </p:nvSpPr>
          <p:spPr>
            <a:xfrm>
              <a:off x="0" y="0"/>
              <a:ext cx="1937528" cy="328988"/>
            </a:xfrm>
            <a:custGeom>
              <a:avLst/>
              <a:gdLst/>
              <a:ahLst/>
              <a:cxnLst/>
              <a:rect l="l" t="t" r="r" b="b"/>
              <a:pathLst>
                <a:path w="1937528" h="328988" extrusionOk="0">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8" name="Google Shape;368;p8"/>
            <p:cNvSpPr txBox="1"/>
            <p:nvPr/>
          </p:nvSpPr>
          <p:spPr>
            <a:xfrm>
              <a:off x="0" y="-38100"/>
              <a:ext cx="1937529" cy="36708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69" name="Google Shape;369;p8"/>
          <p:cNvGrpSpPr/>
          <p:nvPr/>
        </p:nvGrpSpPr>
        <p:grpSpPr>
          <a:xfrm>
            <a:off x="2068637" y="2993049"/>
            <a:ext cx="6434234" cy="2940731"/>
            <a:chOff x="0" y="-560842"/>
            <a:chExt cx="8578979" cy="3920975"/>
          </a:xfrm>
        </p:grpSpPr>
        <p:grpSp>
          <p:nvGrpSpPr>
            <p:cNvPr id="370" name="Google Shape;370;p8"/>
            <p:cNvGrpSpPr/>
            <p:nvPr/>
          </p:nvGrpSpPr>
          <p:grpSpPr>
            <a:xfrm>
              <a:off x="0" y="-560842"/>
              <a:ext cx="8578979" cy="3920975"/>
              <a:chOff x="0" y="-38100"/>
              <a:chExt cx="582801" cy="266366"/>
            </a:xfrm>
          </p:grpSpPr>
          <p:sp>
            <p:nvSpPr>
              <p:cNvPr id="371" name="Google Shape;371;p8"/>
              <p:cNvSpPr/>
              <p:nvPr/>
            </p:nvSpPr>
            <p:spPr>
              <a:xfrm>
                <a:off x="0" y="0"/>
                <a:ext cx="582801" cy="228266"/>
              </a:xfrm>
              <a:custGeom>
                <a:avLst/>
                <a:gdLst/>
                <a:ahLst/>
                <a:cxnLst/>
                <a:rect l="l" t="t" r="r" b="b"/>
                <a:pathLst>
                  <a:path w="582801" h="228266" extrusionOk="0">
                    <a:moveTo>
                      <a:pt x="87467" y="0"/>
                    </a:moveTo>
                    <a:lnTo>
                      <a:pt x="495335" y="0"/>
                    </a:lnTo>
                    <a:cubicBezTo>
                      <a:pt x="543641" y="0"/>
                      <a:pt x="582801" y="39160"/>
                      <a:pt x="582801" y="87467"/>
                    </a:cubicBezTo>
                    <a:lnTo>
                      <a:pt x="582801" y="140800"/>
                    </a:lnTo>
                    <a:cubicBezTo>
                      <a:pt x="582801" y="189106"/>
                      <a:pt x="543641" y="228266"/>
                      <a:pt x="495335" y="228266"/>
                    </a:cubicBezTo>
                    <a:lnTo>
                      <a:pt x="87467" y="228266"/>
                    </a:lnTo>
                    <a:cubicBezTo>
                      <a:pt x="39160" y="228266"/>
                      <a:pt x="0" y="189106"/>
                      <a:pt x="0" y="140800"/>
                    </a:cubicBezTo>
                    <a:lnTo>
                      <a:pt x="0" y="87467"/>
                    </a:lnTo>
                    <a:cubicBezTo>
                      <a:pt x="0" y="39160"/>
                      <a:pt x="39160" y="0"/>
                      <a:pt x="87467" y="0"/>
                    </a:cubicBezTo>
                    <a:close/>
                  </a:path>
                </a:pathLst>
              </a:custGeom>
              <a:solidFill>
                <a:srgbClr val="000000">
                  <a:alpha val="0"/>
                </a:srgbClr>
              </a:solidFill>
              <a:ln w="38100" cap="rnd" cmpd="sng">
                <a:solidFill>
                  <a:srgbClr val="6B137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2" name="Google Shape;372;p8"/>
              <p:cNvSpPr txBox="1"/>
              <p:nvPr/>
            </p:nvSpPr>
            <p:spPr>
              <a:xfrm>
                <a:off x="0" y="-38100"/>
                <a:ext cx="582801" cy="266366"/>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a:solidFill>
                    <a:schemeClr val="dk1"/>
                  </a:solidFill>
                  <a:latin typeface="Calibri"/>
                  <a:ea typeface="Calibri"/>
                  <a:cs typeface="Calibri"/>
                  <a:sym typeface="Calibri"/>
                </a:endParaRPr>
              </a:p>
            </p:txBody>
          </p:sp>
        </p:grpSp>
        <p:sp>
          <p:nvSpPr>
            <p:cNvPr id="373" name="Google Shape;373;p8"/>
            <p:cNvSpPr txBox="1"/>
            <p:nvPr/>
          </p:nvSpPr>
          <p:spPr>
            <a:xfrm>
              <a:off x="355297" y="630411"/>
              <a:ext cx="7868384" cy="2659190"/>
            </a:xfrm>
            <a:prstGeom prst="rect">
              <a:avLst/>
            </a:prstGeom>
            <a:noFill/>
            <a:ln>
              <a:noFill/>
            </a:ln>
          </p:spPr>
          <p:txBody>
            <a:bodyPr spcFirstLastPara="1" wrap="square" lIns="0" tIns="0" rIns="0" bIns="0" anchor="t" anchorCtr="0">
              <a:spAutoFit/>
            </a:bodyPr>
            <a:lstStyle/>
            <a:p>
              <a:pPr marL="0" marR="0" lvl="0" indent="0" algn="ctr" rtl="0">
                <a:lnSpc>
                  <a:spcPct val="180000"/>
                </a:lnSpc>
                <a:spcBef>
                  <a:spcPts val="0"/>
                </a:spcBef>
                <a:spcAft>
                  <a:spcPts val="0"/>
                </a:spcAft>
                <a:buNone/>
              </a:pPr>
              <a:r>
                <a:rPr lang="es-CO" sz="2400" dirty="0">
                  <a:solidFill>
                    <a:srgbClr val="1F1F1D"/>
                  </a:solidFill>
                  <a:latin typeface="Poppins"/>
                  <a:ea typeface="Poppins"/>
                  <a:cs typeface="Poppins"/>
                  <a:sym typeface="Poppins"/>
                </a:rPr>
                <a:t>Juan Esteban Mejía Velásquez</a:t>
              </a:r>
              <a:endParaRPr dirty="0"/>
            </a:p>
            <a:p>
              <a:pPr marL="0" marR="0" lvl="0" indent="0" algn="ctr" rtl="0">
                <a:lnSpc>
                  <a:spcPct val="216000"/>
                </a:lnSpc>
                <a:spcBef>
                  <a:spcPts val="0"/>
                </a:spcBef>
                <a:spcAft>
                  <a:spcPts val="0"/>
                </a:spcAft>
                <a:buNone/>
              </a:pPr>
              <a:r>
                <a:rPr lang="es-MX" sz="2000" dirty="0">
                  <a:solidFill>
                    <a:srgbClr val="1F1F1D"/>
                  </a:solidFill>
                  <a:latin typeface="Poppins"/>
                  <a:ea typeface="Poppins"/>
                  <a:cs typeface="Poppins"/>
                  <a:sym typeface="Poppins"/>
                </a:rPr>
                <a:t>Docente</a:t>
              </a:r>
              <a:endParaRPr sz="2000" dirty="0">
                <a:solidFill>
                  <a:srgbClr val="1F1F1D"/>
                </a:solidFill>
                <a:latin typeface="Poppins"/>
                <a:ea typeface="Poppins"/>
                <a:cs typeface="Poppins"/>
                <a:sym typeface="Poppins"/>
              </a:endParaRPr>
            </a:p>
            <a:p>
              <a:pPr marL="0" marR="0" lvl="0" indent="0" algn="ctr" rtl="0">
                <a:lnSpc>
                  <a:spcPct val="180000"/>
                </a:lnSpc>
                <a:spcBef>
                  <a:spcPts val="0"/>
                </a:spcBef>
                <a:spcAft>
                  <a:spcPts val="0"/>
                </a:spcAft>
                <a:buNone/>
              </a:pPr>
              <a:r>
                <a:rPr lang="es-MX" sz="2400" u="sng" dirty="0">
                  <a:solidFill>
                    <a:srgbClr val="1F1F1D"/>
                  </a:solidFill>
                  <a:latin typeface="Poppins"/>
                  <a:ea typeface="Poppins"/>
                  <a:cs typeface="Poppins"/>
                  <a:sym typeface="Poppins"/>
                </a:rPr>
                <a:t>Correo</a:t>
              </a:r>
              <a:endParaRPr dirty="0"/>
            </a:p>
          </p:txBody>
        </p:sp>
      </p:grpSp>
      <p:sp>
        <p:nvSpPr>
          <p:cNvPr id="374" name="Google Shape;374;p8">
            <a:hlinkClick r:id="rId4"/>
          </p:cNvPr>
          <p:cNvSpPr/>
          <p:nvPr/>
        </p:nvSpPr>
        <p:spPr>
          <a:xfrm>
            <a:off x="2068637" y="6536925"/>
            <a:ext cx="360000" cy="332550"/>
          </a:xfrm>
          <a:custGeom>
            <a:avLst/>
            <a:gdLst/>
            <a:ahLst/>
            <a:cxnLst/>
            <a:rect l="l" t="t" r="r" b="b"/>
            <a:pathLst>
              <a:path w="360000" h="332550" extrusionOk="0">
                <a:moveTo>
                  <a:pt x="0" y="0"/>
                </a:moveTo>
                <a:lnTo>
                  <a:pt x="360000" y="0"/>
                </a:lnTo>
                <a:lnTo>
                  <a:pt x="360000" y="332550"/>
                </a:lnTo>
                <a:lnTo>
                  <a:pt x="0" y="332550"/>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 name="Google Shape;375;p8">
            <a:hlinkClick r:id="rId6"/>
          </p:cNvPr>
          <p:cNvSpPr/>
          <p:nvPr/>
        </p:nvSpPr>
        <p:spPr>
          <a:xfrm>
            <a:off x="5758126" y="6535688"/>
            <a:ext cx="360000" cy="360000"/>
          </a:xfrm>
          <a:custGeom>
            <a:avLst/>
            <a:gdLst/>
            <a:ahLst/>
            <a:cxnLst/>
            <a:rect l="l" t="t" r="r" b="b"/>
            <a:pathLst>
              <a:path w="360000" h="360000" extrusionOk="0">
                <a:moveTo>
                  <a:pt x="0" y="0"/>
                </a:moveTo>
                <a:lnTo>
                  <a:pt x="360000" y="0"/>
                </a:lnTo>
                <a:lnTo>
                  <a:pt x="360000" y="360000"/>
                </a:lnTo>
                <a:lnTo>
                  <a:pt x="0" y="360000"/>
                </a:lnTo>
                <a:lnTo>
                  <a:pt x="0" y="0"/>
                </a:lnTo>
                <a:close/>
              </a:path>
            </a:pathLst>
          </a:cu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 name="Google Shape;376;p8">
            <a:hlinkClick r:id="rId8"/>
          </p:cNvPr>
          <p:cNvSpPr/>
          <p:nvPr/>
        </p:nvSpPr>
        <p:spPr>
          <a:xfrm>
            <a:off x="5775261" y="7145700"/>
            <a:ext cx="360000" cy="360000"/>
          </a:xfrm>
          <a:custGeom>
            <a:avLst/>
            <a:gdLst/>
            <a:ahLst/>
            <a:cxnLst/>
            <a:rect l="l" t="t" r="r" b="b"/>
            <a:pathLst>
              <a:path w="360000" h="360000" extrusionOk="0">
                <a:moveTo>
                  <a:pt x="0" y="0"/>
                </a:moveTo>
                <a:lnTo>
                  <a:pt x="360000" y="0"/>
                </a:lnTo>
                <a:lnTo>
                  <a:pt x="360000" y="360000"/>
                </a:lnTo>
                <a:lnTo>
                  <a:pt x="0" y="360000"/>
                </a:lnTo>
                <a:lnTo>
                  <a:pt x="0" y="0"/>
                </a:lnTo>
                <a:close/>
              </a:path>
            </a:pathLst>
          </a:cu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7" name="Google Shape;377;p8"/>
          <p:cNvSpPr/>
          <p:nvPr/>
        </p:nvSpPr>
        <p:spPr>
          <a:xfrm>
            <a:off x="2096214" y="7144126"/>
            <a:ext cx="332423" cy="332422"/>
          </a:xfrm>
          <a:custGeom>
            <a:avLst/>
            <a:gdLst/>
            <a:ahLst/>
            <a:cxnLst/>
            <a:rect l="l" t="t" r="r" b="b"/>
            <a:pathLst>
              <a:path w="332423" h="332422" extrusionOk="0">
                <a:moveTo>
                  <a:pt x="0" y="0"/>
                </a:moveTo>
                <a:lnTo>
                  <a:pt x="332423" y="0"/>
                </a:lnTo>
                <a:lnTo>
                  <a:pt x="332423" y="332423"/>
                </a:lnTo>
                <a:lnTo>
                  <a:pt x="0" y="332423"/>
                </a:lnTo>
                <a:lnTo>
                  <a:pt x="0" y="0"/>
                </a:lnTo>
                <a:close/>
              </a:path>
            </a:pathLst>
          </a:cu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8" name="Google Shape;378;p8"/>
          <p:cNvSpPr txBox="1"/>
          <p:nvPr/>
        </p:nvSpPr>
        <p:spPr>
          <a:xfrm>
            <a:off x="6214196" y="7136825"/>
            <a:ext cx="1721048" cy="33972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a:solidFill>
                  <a:srgbClr val="1F1F1D"/>
                </a:solidFill>
                <a:latin typeface="Poppins"/>
                <a:ea typeface="Poppins"/>
                <a:cs typeface="Poppins"/>
                <a:sym typeface="Poppins"/>
                <a:hlinkClick r:id="rId8">
                  <a:extLst>
                    <a:ext uri="{A12FA001-AC4F-418D-AE19-62706E023703}">
                      <ahyp:hlinkClr xmlns:ahyp="http://schemas.microsoft.com/office/drawing/2018/hyperlinkcolor" val="tx"/>
                    </a:ext>
                  </a:extLst>
                </a:hlinkClick>
              </a:rPr>
              <a:t>www.enyoi.co</a:t>
            </a:r>
            <a:endParaRPr/>
          </a:p>
        </p:txBody>
      </p:sp>
      <p:sp>
        <p:nvSpPr>
          <p:cNvPr id="379" name="Google Shape;379;p8"/>
          <p:cNvSpPr txBox="1"/>
          <p:nvPr/>
        </p:nvSpPr>
        <p:spPr>
          <a:xfrm>
            <a:off x="6212929" y="6526813"/>
            <a:ext cx="1048048" cy="33972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dirty="0">
                <a:solidFill>
                  <a:srgbClr val="1F1F1D"/>
                </a:solidFill>
                <a:latin typeface="Poppins"/>
                <a:ea typeface="Poppins"/>
                <a:cs typeface="Poppins"/>
                <a:sym typeface="Poppins"/>
                <a:hlinkClick r:id="rId6">
                  <a:extLst>
                    <a:ext uri="{A12FA001-AC4F-418D-AE19-62706E023703}">
                      <ahyp:hlinkClr xmlns:ahyp="http://schemas.microsoft.com/office/drawing/2018/hyperlinkcolor" val="tx"/>
                    </a:ext>
                  </a:extLst>
                </a:hlinkClick>
              </a:rPr>
              <a:t>enyoi.co</a:t>
            </a:r>
            <a:endParaRPr dirty="0"/>
          </a:p>
        </p:txBody>
      </p:sp>
      <p:sp>
        <p:nvSpPr>
          <p:cNvPr id="380" name="Google Shape;380;p8"/>
          <p:cNvSpPr txBox="1"/>
          <p:nvPr/>
        </p:nvSpPr>
        <p:spPr>
          <a:xfrm>
            <a:off x="2520238" y="6526813"/>
            <a:ext cx="2467846" cy="43088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dirty="0">
                <a:solidFill>
                  <a:srgbClr val="1F1F1D"/>
                </a:solidFill>
                <a:latin typeface="Poppins"/>
                <a:ea typeface="Poppins"/>
                <a:cs typeface="Poppins"/>
                <a:sym typeface="Poppins"/>
                <a:hlinkClick r:id="rId4">
                  <a:extLst>
                    <a:ext uri="{A12FA001-AC4F-418D-AE19-62706E023703}">
                      <ahyp:hlinkClr xmlns:ahyp="http://schemas.microsoft.com/office/drawing/2018/hyperlinkcolor" val="tx"/>
                    </a:ext>
                  </a:extLst>
                </a:hlinkClick>
              </a:rPr>
              <a:t>+57 </a:t>
            </a:r>
            <a:r>
              <a:rPr lang="es-MX" sz="2000" u="sng" dirty="0">
                <a:solidFill>
                  <a:srgbClr val="1F1F1D"/>
                </a:solidFill>
                <a:latin typeface="Poppins"/>
                <a:ea typeface="Poppins"/>
                <a:cs typeface="Poppins"/>
                <a:sym typeface="Poppins"/>
              </a:rPr>
              <a:t>301 673 6729</a:t>
            </a:r>
            <a:endParaRPr dirty="0"/>
          </a:p>
        </p:txBody>
      </p:sp>
      <p:sp>
        <p:nvSpPr>
          <p:cNvPr id="381" name="Google Shape;381;p8"/>
          <p:cNvSpPr txBox="1"/>
          <p:nvPr/>
        </p:nvSpPr>
        <p:spPr>
          <a:xfrm>
            <a:off x="2520164" y="7136825"/>
            <a:ext cx="1048048" cy="33972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a:solidFill>
                  <a:srgbClr val="1F1F1D"/>
                </a:solidFill>
                <a:latin typeface="Poppins"/>
                <a:ea typeface="Poppins"/>
                <a:cs typeface="Poppins"/>
                <a:sym typeface="Poppins"/>
                <a:hlinkClick r:id="rId11">
                  <a:extLst>
                    <a:ext uri="{A12FA001-AC4F-418D-AE19-62706E023703}">
                      <ahyp:hlinkClr xmlns:ahyp="http://schemas.microsoft.com/office/drawing/2018/hyperlinkcolor" val="tx"/>
                    </a:ext>
                  </a:extLst>
                </a:hlinkClick>
              </a:rPr>
              <a:t>enyoi.co</a:t>
            </a:r>
            <a:endParaRPr/>
          </a:p>
        </p:txBody>
      </p:sp>
      <p:grpSp>
        <p:nvGrpSpPr>
          <p:cNvPr id="382" name="Google Shape;382;p8"/>
          <p:cNvGrpSpPr/>
          <p:nvPr/>
        </p:nvGrpSpPr>
        <p:grpSpPr>
          <a:xfrm>
            <a:off x="2068637" y="6865719"/>
            <a:ext cx="2744745" cy="192288"/>
            <a:chOff x="0" y="-38100"/>
            <a:chExt cx="722896" cy="50643"/>
          </a:xfrm>
        </p:grpSpPr>
        <p:sp>
          <p:nvSpPr>
            <p:cNvPr id="383" name="Google Shape;383;p8"/>
            <p:cNvSpPr/>
            <p:nvPr/>
          </p:nvSpPr>
          <p:spPr>
            <a:xfrm>
              <a:off x="0" y="0"/>
              <a:ext cx="722896" cy="12543"/>
            </a:xfrm>
            <a:custGeom>
              <a:avLst/>
              <a:gdLst/>
              <a:ahLst/>
              <a:cxnLst/>
              <a:rect l="l" t="t" r="r" b="b"/>
              <a:pathLst>
                <a:path w="722896" h="12543" extrusionOk="0">
                  <a:moveTo>
                    <a:pt x="6272" y="0"/>
                  </a:moveTo>
                  <a:lnTo>
                    <a:pt x="716624" y="0"/>
                  </a:lnTo>
                  <a:cubicBezTo>
                    <a:pt x="718288" y="0"/>
                    <a:pt x="719883" y="661"/>
                    <a:pt x="721059" y="1837"/>
                  </a:cubicBezTo>
                  <a:cubicBezTo>
                    <a:pt x="722235" y="3013"/>
                    <a:pt x="722896" y="4608"/>
                    <a:pt x="722896" y="6272"/>
                  </a:cubicBezTo>
                  <a:lnTo>
                    <a:pt x="722896" y="6272"/>
                  </a:lnTo>
                  <a:cubicBezTo>
                    <a:pt x="722896" y="7935"/>
                    <a:pt x="722235" y="9530"/>
                    <a:pt x="721059" y="10706"/>
                  </a:cubicBezTo>
                  <a:cubicBezTo>
                    <a:pt x="719883" y="11882"/>
                    <a:pt x="718288" y="12543"/>
                    <a:pt x="716624"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4" name="Google Shape;384;p8"/>
            <p:cNvSpPr txBox="1"/>
            <p:nvPr/>
          </p:nvSpPr>
          <p:spPr>
            <a:xfrm>
              <a:off x="0" y="-38100"/>
              <a:ext cx="722896"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85" name="Google Shape;385;p8"/>
          <p:cNvGrpSpPr/>
          <p:nvPr/>
        </p:nvGrpSpPr>
        <p:grpSpPr>
          <a:xfrm>
            <a:off x="5758126" y="6865719"/>
            <a:ext cx="2744745" cy="192288"/>
            <a:chOff x="0" y="-38100"/>
            <a:chExt cx="722896" cy="50643"/>
          </a:xfrm>
        </p:grpSpPr>
        <p:sp>
          <p:nvSpPr>
            <p:cNvPr id="386" name="Google Shape;386;p8"/>
            <p:cNvSpPr/>
            <p:nvPr/>
          </p:nvSpPr>
          <p:spPr>
            <a:xfrm>
              <a:off x="0" y="0"/>
              <a:ext cx="722896" cy="12543"/>
            </a:xfrm>
            <a:custGeom>
              <a:avLst/>
              <a:gdLst/>
              <a:ahLst/>
              <a:cxnLst/>
              <a:rect l="l" t="t" r="r" b="b"/>
              <a:pathLst>
                <a:path w="722896" h="12543" extrusionOk="0">
                  <a:moveTo>
                    <a:pt x="6272" y="0"/>
                  </a:moveTo>
                  <a:lnTo>
                    <a:pt x="716624" y="0"/>
                  </a:lnTo>
                  <a:cubicBezTo>
                    <a:pt x="718288" y="0"/>
                    <a:pt x="719883" y="661"/>
                    <a:pt x="721059" y="1837"/>
                  </a:cubicBezTo>
                  <a:cubicBezTo>
                    <a:pt x="722235" y="3013"/>
                    <a:pt x="722896" y="4608"/>
                    <a:pt x="722896" y="6272"/>
                  </a:cubicBezTo>
                  <a:lnTo>
                    <a:pt x="722896" y="6272"/>
                  </a:lnTo>
                  <a:cubicBezTo>
                    <a:pt x="722896" y="7935"/>
                    <a:pt x="722235" y="9530"/>
                    <a:pt x="721059" y="10706"/>
                  </a:cubicBezTo>
                  <a:cubicBezTo>
                    <a:pt x="719883" y="11882"/>
                    <a:pt x="718288" y="12543"/>
                    <a:pt x="716624"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 name="Google Shape;387;p8"/>
            <p:cNvSpPr txBox="1"/>
            <p:nvPr/>
          </p:nvSpPr>
          <p:spPr>
            <a:xfrm>
              <a:off x="0" y="-38100"/>
              <a:ext cx="722896"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pic>
        <p:nvPicPr>
          <p:cNvPr id="388" name="Google Shape;388;p8"/>
          <p:cNvPicPr preferRelativeResize="0"/>
          <p:nvPr/>
        </p:nvPicPr>
        <p:blipFill rotWithShape="1">
          <a:blip r:embed="rId12">
            <a:alphaModFix/>
          </a:blip>
          <a:srcRect l="53990" t="15859" r="8554" b="69322"/>
          <a:stretch/>
        </p:blipFill>
        <p:spPr>
          <a:xfrm>
            <a:off x="5001939" y="578151"/>
            <a:ext cx="4721448" cy="1048052"/>
          </a:xfrm>
          <a:prstGeom prst="rect">
            <a:avLst/>
          </a:prstGeom>
          <a:noFill/>
          <a:ln>
            <a:noFill/>
          </a:ln>
        </p:spPr>
      </p:pic>
      <p:sp>
        <p:nvSpPr>
          <p:cNvPr id="389" name="Google Shape;389;p8"/>
          <p:cNvSpPr/>
          <p:nvPr/>
        </p:nvSpPr>
        <p:spPr>
          <a:xfrm>
            <a:off x="729281" y="455568"/>
            <a:ext cx="3004519" cy="1201808"/>
          </a:xfrm>
          <a:custGeom>
            <a:avLst/>
            <a:gdLst/>
            <a:ahLst/>
            <a:cxnLst/>
            <a:rect l="l" t="t" r="r" b="b"/>
            <a:pathLst>
              <a:path w="3457174" h="1382870" extrusionOk="0">
                <a:moveTo>
                  <a:pt x="0" y="0"/>
                </a:moveTo>
                <a:lnTo>
                  <a:pt x="3457174" y="0"/>
                </a:lnTo>
                <a:lnTo>
                  <a:pt x="3457174" y="1382870"/>
                </a:lnTo>
                <a:lnTo>
                  <a:pt x="0" y="1382870"/>
                </a:lnTo>
                <a:lnTo>
                  <a:pt x="0" y="0"/>
                </a:lnTo>
                <a:close/>
              </a:path>
            </a:pathLst>
          </a:cu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BAA9E6-F0CD-B5AC-A54D-03F20A8C24F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A7929D4-3858-38AE-51F5-F4E6357FBDC8}"/>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E03FC98C-CA72-CD69-C635-DE633502BDCA}"/>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767B327D-B886-F090-720A-64112576751F}"/>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74472C05-305C-6C4B-9C05-C1B387941C5F}"/>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E5C9F7F6-CAF5-9EBA-B9F3-8CDACEC65087}"/>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F024A648-564D-F6B7-6816-B143124BB630}"/>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22EFADDA-3B18-C3B1-CF43-1EC7BBD9A2F8}"/>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AD0508CB-4D78-1332-2F3A-362FB2A951D3}"/>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EF3570A7-7AE7-4F5E-B118-A920B1F80CBF}"/>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5FED2B04-F9AC-FE14-73A9-B0602FF3FB81}"/>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DFE4CF31-C33A-E134-2AAB-907BE923EDCE}"/>
              </a:ext>
            </a:extLst>
          </p:cNvPr>
          <p:cNvSpPr txBox="1"/>
          <p:nvPr/>
        </p:nvSpPr>
        <p:spPr>
          <a:xfrm>
            <a:off x="975612" y="3210405"/>
            <a:ext cx="8146102" cy="5509200"/>
          </a:xfrm>
          <a:prstGeom prst="rect">
            <a:avLst/>
          </a:prstGeom>
          <a:noFill/>
        </p:spPr>
        <p:txBody>
          <a:bodyPr wrap="square">
            <a:spAutoFit/>
          </a:bodyPr>
          <a:lstStyle/>
          <a:p>
            <a:r>
              <a:rPr lang="es-ES" sz="2400" b="1" dirty="0"/>
              <a:t>Fragmentación Horizontal (</a:t>
            </a:r>
            <a:r>
              <a:rPr lang="es-ES" sz="2400" b="1" dirty="0" err="1"/>
              <a:t>Sharding</a:t>
            </a:r>
            <a:r>
              <a:rPr lang="es-ES" sz="2400" b="1" dirty="0"/>
              <a:t> Puro)</a:t>
            </a:r>
          </a:p>
          <a:p>
            <a:r>
              <a:rPr lang="es-ES" sz="2400" dirty="0"/>
              <a:t>Se dividen las filas (tuplas). Cada fragmento tiene las mismas columnas, pero diferentes datos.</a:t>
            </a:r>
          </a:p>
          <a:p>
            <a:endParaRPr lang="es-ES" sz="2400" dirty="0"/>
          </a:p>
          <a:p>
            <a:r>
              <a:rPr lang="es-ES" sz="2400" b="1" dirty="0"/>
              <a:t>Ejemplo:</a:t>
            </a:r>
          </a:p>
          <a:p>
            <a:endParaRPr lang="es-ES" sz="2400" dirty="0"/>
          </a:p>
          <a:p>
            <a:pPr lvl="1"/>
            <a:r>
              <a:rPr lang="es-ES" sz="2400" i="1" dirty="0"/>
              <a:t>Nodo 1:</a:t>
            </a:r>
            <a:r>
              <a:rPr lang="es-ES" sz="2400" dirty="0"/>
              <a:t> Usuarios con ID del 1 al 1,000,000.</a:t>
            </a:r>
          </a:p>
          <a:p>
            <a:pPr lvl="1"/>
            <a:r>
              <a:rPr lang="es-ES" sz="2400" i="1" dirty="0"/>
              <a:t>Nodo 2:</a:t>
            </a:r>
            <a:r>
              <a:rPr lang="es-ES" sz="2400" dirty="0"/>
              <a:t> Usuarios con ID del 1,000,001 al 2,000,000.</a:t>
            </a:r>
          </a:p>
          <a:p>
            <a:pPr lvl="1"/>
            <a:endParaRPr lang="es-ES" sz="2400" dirty="0"/>
          </a:p>
          <a:p>
            <a:r>
              <a:rPr lang="es-ES" sz="2400" b="1" dirty="0"/>
              <a:t>El Reto:</a:t>
            </a:r>
            <a:r>
              <a:rPr lang="es-ES" sz="2400" dirty="0"/>
              <a:t> Elegir la </a:t>
            </a:r>
            <a:r>
              <a:rPr lang="es-ES" sz="2400" b="1" dirty="0"/>
              <a:t>"</a:t>
            </a:r>
            <a:r>
              <a:rPr lang="es-ES" sz="2400" b="1" dirty="0" err="1"/>
              <a:t>Sharding</a:t>
            </a:r>
            <a:r>
              <a:rPr lang="es-ES" sz="2400" b="1" dirty="0"/>
              <a:t> Key"</a:t>
            </a:r>
            <a:r>
              <a:rPr lang="es-ES" sz="2400" dirty="0"/>
              <a:t> (clave de fragmentación). Si eliges mal (ej. por "País" y el 90% de tus usuarios son de Colombia), saturarás un nodo (</a:t>
            </a:r>
            <a:r>
              <a:rPr lang="es-ES" sz="2400" dirty="0" err="1"/>
              <a:t>Hotspot</a:t>
            </a:r>
            <a:r>
              <a:rPr lang="es-ES" sz="2400" dirty="0"/>
              <a:t>) mientras los otros están vacíos.</a:t>
            </a:r>
          </a:p>
          <a:p>
            <a:endParaRPr lang="es-ES" sz="2000" dirty="0"/>
          </a:p>
          <a:p>
            <a:endParaRPr lang="es-ES" sz="2000" dirty="0"/>
          </a:p>
        </p:txBody>
      </p:sp>
      <p:sp>
        <p:nvSpPr>
          <p:cNvPr id="12" name="AutoShape 2" descr="Imagen de ">
            <a:extLst>
              <a:ext uri="{FF2B5EF4-FFF2-40B4-BE49-F238E27FC236}">
                <a16:creationId xmlns:a16="http://schemas.microsoft.com/office/drawing/2014/main" id="{6E8814E4-80ED-5DBD-7E6E-6FA5E2E24BE8}"/>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4" name="Imagen 13">
            <a:extLst>
              <a:ext uri="{FF2B5EF4-FFF2-40B4-BE49-F238E27FC236}">
                <a16:creationId xmlns:a16="http://schemas.microsoft.com/office/drawing/2014/main" id="{2F29E8DE-0888-2B0C-8F51-18E6845D4271}"/>
              </a:ext>
            </a:extLst>
          </p:cNvPr>
          <p:cNvPicPr>
            <a:picLocks noChangeAspect="1"/>
          </p:cNvPicPr>
          <p:nvPr/>
        </p:nvPicPr>
        <p:blipFill>
          <a:blip r:embed="rId5"/>
          <a:stretch>
            <a:fillRect/>
          </a:stretch>
        </p:blipFill>
        <p:spPr>
          <a:xfrm>
            <a:off x="8919503" y="2912882"/>
            <a:ext cx="8995952" cy="5420413"/>
          </a:xfrm>
          <a:prstGeom prst="rect">
            <a:avLst/>
          </a:prstGeom>
        </p:spPr>
      </p:pic>
      <p:sp>
        <p:nvSpPr>
          <p:cNvPr id="16" name="CuadroTexto 15">
            <a:extLst>
              <a:ext uri="{FF2B5EF4-FFF2-40B4-BE49-F238E27FC236}">
                <a16:creationId xmlns:a16="http://schemas.microsoft.com/office/drawing/2014/main" id="{F612AD35-D410-73B4-8DC0-D1F8F190F50F}"/>
              </a:ext>
            </a:extLst>
          </p:cNvPr>
          <p:cNvSpPr txBox="1"/>
          <p:nvPr/>
        </p:nvSpPr>
        <p:spPr>
          <a:xfrm>
            <a:off x="997898" y="997200"/>
            <a:ext cx="12548420" cy="523220"/>
          </a:xfrm>
          <a:prstGeom prst="rect">
            <a:avLst/>
          </a:prstGeom>
          <a:noFill/>
        </p:spPr>
        <p:txBody>
          <a:bodyPr wrap="square">
            <a:spAutoFit/>
          </a:bodyPr>
          <a:lstStyle/>
          <a:p>
            <a:r>
              <a:rPr lang="es-ES" sz="2800" b="1" dirty="0"/>
              <a:t>Estrategias de Distribución: </a:t>
            </a:r>
            <a:r>
              <a:rPr lang="es-ES" sz="2800" b="1" dirty="0" err="1"/>
              <a:t>Sharding</a:t>
            </a:r>
            <a:r>
              <a:rPr lang="es-ES" sz="2800" b="1" dirty="0"/>
              <a:t> vs. Replicación</a:t>
            </a:r>
            <a:endParaRPr lang="es-CO" sz="2800" b="1" dirty="0"/>
          </a:p>
        </p:txBody>
      </p:sp>
      <mc:AlternateContent xmlns:mc="http://schemas.openxmlformats.org/markup-compatibility/2006">
        <mc:Choice xmlns:p14="http://schemas.microsoft.com/office/powerpoint/2010/main" Requires="p14">
          <p:contentPart p14:bwMode="auto" r:id="rId6">
            <p14:nvContentPartPr>
              <p14:cNvPr id="15" name="Entrada de lápiz 14">
                <a:extLst>
                  <a:ext uri="{FF2B5EF4-FFF2-40B4-BE49-F238E27FC236}">
                    <a16:creationId xmlns:a16="http://schemas.microsoft.com/office/drawing/2014/main" id="{E9D8F64A-1062-60E4-B495-FB8070F64842}"/>
                  </a:ext>
                </a:extLst>
              </p14:cNvPr>
              <p14:cNvContentPartPr/>
              <p14:nvPr/>
            </p14:nvContentPartPr>
            <p14:xfrm>
              <a:off x="10954512" y="3785328"/>
              <a:ext cx="360" cy="360"/>
            </p14:xfrm>
          </p:contentPart>
        </mc:Choice>
        <mc:Fallback>
          <p:pic>
            <p:nvPicPr>
              <p:cNvPr id="15" name="Entrada de lápiz 14">
                <a:extLst>
                  <a:ext uri="{FF2B5EF4-FFF2-40B4-BE49-F238E27FC236}">
                    <a16:creationId xmlns:a16="http://schemas.microsoft.com/office/drawing/2014/main" id="{E9D8F64A-1062-60E4-B495-FB8070F64842}"/>
                  </a:ext>
                </a:extLst>
              </p:cNvPr>
              <p:cNvPicPr/>
              <p:nvPr/>
            </p:nvPicPr>
            <p:blipFill>
              <a:blip r:embed="rId7"/>
              <a:stretch>
                <a:fillRect/>
              </a:stretch>
            </p:blipFill>
            <p:spPr>
              <a:xfrm>
                <a:off x="10945512" y="3776688"/>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2" name="Entrada de lápiz 21">
                <a:extLst>
                  <a:ext uri="{FF2B5EF4-FFF2-40B4-BE49-F238E27FC236}">
                    <a16:creationId xmlns:a16="http://schemas.microsoft.com/office/drawing/2014/main" id="{A2C17EC7-4F91-896D-309C-458739BAA276}"/>
                  </a:ext>
                </a:extLst>
              </p14:cNvPr>
              <p14:cNvContentPartPr/>
              <p14:nvPr/>
            </p14:nvContentPartPr>
            <p14:xfrm>
              <a:off x="13559112" y="2685888"/>
              <a:ext cx="4538520" cy="1923120"/>
            </p14:xfrm>
          </p:contentPart>
        </mc:Choice>
        <mc:Fallback>
          <p:pic>
            <p:nvPicPr>
              <p:cNvPr id="22" name="Entrada de lápiz 21">
                <a:extLst>
                  <a:ext uri="{FF2B5EF4-FFF2-40B4-BE49-F238E27FC236}">
                    <a16:creationId xmlns:a16="http://schemas.microsoft.com/office/drawing/2014/main" id="{A2C17EC7-4F91-896D-309C-458739BAA276}"/>
                  </a:ext>
                </a:extLst>
              </p:cNvPr>
              <p:cNvPicPr/>
              <p:nvPr/>
            </p:nvPicPr>
            <p:blipFill>
              <a:blip r:embed="rId9"/>
              <a:stretch>
                <a:fillRect/>
              </a:stretch>
            </p:blipFill>
            <p:spPr>
              <a:xfrm>
                <a:off x="13550472" y="2677248"/>
                <a:ext cx="4556160" cy="19407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4" name="Entrada de lápiz 23">
                <a:extLst>
                  <a:ext uri="{FF2B5EF4-FFF2-40B4-BE49-F238E27FC236}">
                    <a16:creationId xmlns:a16="http://schemas.microsoft.com/office/drawing/2014/main" id="{D5F99726-6396-5247-9D49-48F7B2E46F10}"/>
                  </a:ext>
                </a:extLst>
              </p14:cNvPr>
              <p14:cNvContentPartPr/>
              <p14:nvPr/>
            </p14:nvContentPartPr>
            <p14:xfrm>
              <a:off x="13880232" y="7004448"/>
              <a:ext cx="46440" cy="1198080"/>
            </p14:xfrm>
          </p:contentPart>
        </mc:Choice>
        <mc:Fallback>
          <p:pic>
            <p:nvPicPr>
              <p:cNvPr id="24" name="Entrada de lápiz 23">
                <a:extLst>
                  <a:ext uri="{FF2B5EF4-FFF2-40B4-BE49-F238E27FC236}">
                    <a16:creationId xmlns:a16="http://schemas.microsoft.com/office/drawing/2014/main" id="{D5F99726-6396-5247-9D49-48F7B2E46F10}"/>
                  </a:ext>
                </a:extLst>
              </p:cNvPr>
              <p:cNvPicPr/>
              <p:nvPr/>
            </p:nvPicPr>
            <p:blipFill>
              <a:blip r:embed="rId11"/>
              <a:stretch>
                <a:fillRect/>
              </a:stretch>
            </p:blipFill>
            <p:spPr>
              <a:xfrm>
                <a:off x="13871232" y="6995448"/>
                <a:ext cx="64080" cy="1215720"/>
              </a:xfrm>
              <a:prstGeom prst="rect">
                <a:avLst/>
              </a:prstGeom>
            </p:spPr>
          </p:pic>
        </mc:Fallback>
      </mc:AlternateContent>
      <p:grpSp>
        <p:nvGrpSpPr>
          <p:cNvPr id="26" name="Grupo 25">
            <a:extLst>
              <a:ext uri="{FF2B5EF4-FFF2-40B4-BE49-F238E27FC236}">
                <a16:creationId xmlns:a16="http://schemas.microsoft.com/office/drawing/2014/main" id="{87F32449-5A4B-3C15-71AE-603D2C10C369}"/>
              </a:ext>
            </a:extLst>
          </p:cNvPr>
          <p:cNvGrpSpPr/>
          <p:nvPr/>
        </p:nvGrpSpPr>
        <p:grpSpPr>
          <a:xfrm>
            <a:off x="9066672" y="5907168"/>
            <a:ext cx="8820000" cy="2542320"/>
            <a:chOff x="9066672" y="5907168"/>
            <a:chExt cx="8820000" cy="2542320"/>
          </a:xfrm>
        </p:grpSpPr>
        <mc:AlternateContent xmlns:mc="http://schemas.openxmlformats.org/markup-compatibility/2006">
          <mc:Choice xmlns:p14="http://schemas.microsoft.com/office/powerpoint/2010/main" Requires="p14">
            <p:contentPart p14:bwMode="auto" r:id="rId12">
              <p14:nvContentPartPr>
                <p14:cNvPr id="17" name="Entrada de lápiz 16">
                  <a:extLst>
                    <a:ext uri="{FF2B5EF4-FFF2-40B4-BE49-F238E27FC236}">
                      <a16:creationId xmlns:a16="http://schemas.microsoft.com/office/drawing/2014/main" id="{DB4562B4-186F-D296-EA00-8104D335D4BE}"/>
                    </a:ext>
                  </a:extLst>
                </p14:cNvPr>
                <p14:cNvContentPartPr/>
                <p14:nvPr/>
              </p14:nvContentPartPr>
              <p14:xfrm>
                <a:off x="9066672" y="5907168"/>
                <a:ext cx="3881160" cy="466920"/>
              </p14:xfrm>
            </p:contentPart>
          </mc:Choice>
          <mc:Fallback>
            <p:pic>
              <p:nvPicPr>
                <p:cNvPr id="17" name="Entrada de lápiz 16">
                  <a:extLst>
                    <a:ext uri="{FF2B5EF4-FFF2-40B4-BE49-F238E27FC236}">
                      <a16:creationId xmlns:a16="http://schemas.microsoft.com/office/drawing/2014/main" id="{DB4562B4-186F-D296-EA00-8104D335D4BE}"/>
                    </a:ext>
                  </a:extLst>
                </p:cNvPr>
                <p:cNvPicPr/>
                <p:nvPr/>
              </p:nvPicPr>
              <p:blipFill>
                <a:blip r:embed="rId13"/>
                <a:stretch>
                  <a:fillRect/>
                </a:stretch>
              </p:blipFill>
              <p:spPr>
                <a:xfrm>
                  <a:off x="9058032" y="5898168"/>
                  <a:ext cx="3898800" cy="4845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8" name="Entrada de lápiz 17">
                  <a:extLst>
                    <a:ext uri="{FF2B5EF4-FFF2-40B4-BE49-F238E27FC236}">
                      <a16:creationId xmlns:a16="http://schemas.microsoft.com/office/drawing/2014/main" id="{7650A2D6-6651-188D-7D2E-65BF93E379D4}"/>
                    </a:ext>
                  </a:extLst>
                </p14:cNvPr>
                <p14:cNvContentPartPr/>
                <p14:nvPr/>
              </p14:nvContentPartPr>
              <p14:xfrm>
                <a:off x="10283112" y="6062328"/>
                <a:ext cx="3960" cy="234360"/>
              </p14:xfrm>
            </p:contentPart>
          </mc:Choice>
          <mc:Fallback>
            <p:pic>
              <p:nvPicPr>
                <p:cNvPr id="18" name="Entrada de lápiz 17">
                  <a:extLst>
                    <a:ext uri="{FF2B5EF4-FFF2-40B4-BE49-F238E27FC236}">
                      <a16:creationId xmlns:a16="http://schemas.microsoft.com/office/drawing/2014/main" id="{7650A2D6-6651-188D-7D2E-65BF93E379D4}"/>
                    </a:ext>
                  </a:extLst>
                </p:cNvPr>
                <p:cNvPicPr/>
                <p:nvPr/>
              </p:nvPicPr>
              <p:blipFill>
                <a:blip r:embed="rId15"/>
                <a:stretch>
                  <a:fillRect/>
                </a:stretch>
              </p:blipFill>
              <p:spPr>
                <a:xfrm>
                  <a:off x="10274472" y="6053328"/>
                  <a:ext cx="2160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9" name="Entrada de lápiz 18">
                  <a:extLst>
                    <a:ext uri="{FF2B5EF4-FFF2-40B4-BE49-F238E27FC236}">
                      <a16:creationId xmlns:a16="http://schemas.microsoft.com/office/drawing/2014/main" id="{26763595-DFD7-4FEC-774C-784508CBE61F}"/>
                    </a:ext>
                  </a:extLst>
                </p14:cNvPr>
                <p14:cNvContentPartPr/>
                <p14:nvPr/>
              </p14:nvContentPartPr>
              <p14:xfrm>
                <a:off x="10167912" y="6228648"/>
                <a:ext cx="310680" cy="16560"/>
              </p14:xfrm>
            </p:contentPart>
          </mc:Choice>
          <mc:Fallback>
            <p:pic>
              <p:nvPicPr>
                <p:cNvPr id="19" name="Entrada de lápiz 18">
                  <a:extLst>
                    <a:ext uri="{FF2B5EF4-FFF2-40B4-BE49-F238E27FC236}">
                      <a16:creationId xmlns:a16="http://schemas.microsoft.com/office/drawing/2014/main" id="{26763595-DFD7-4FEC-774C-784508CBE61F}"/>
                    </a:ext>
                  </a:extLst>
                </p:cNvPr>
                <p:cNvPicPr/>
                <p:nvPr/>
              </p:nvPicPr>
              <p:blipFill>
                <a:blip r:embed="rId17"/>
                <a:stretch>
                  <a:fillRect/>
                </a:stretch>
              </p:blipFill>
              <p:spPr>
                <a:xfrm>
                  <a:off x="10158912" y="6220008"/>
                  <a:ext cx="328320" cy="342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0" name="Entrada de lápiz 19">
                  <a:extLst>
                    <a:ext uri="{FF2B5EF4-FFF2-40B4-BE49-F238E27FC236}">
                      <a16:creationId xmlns:a16="http://schemas.microsoft.com/office/drawing/2014/main" id="{9C93CEAD-E6C9-13A2-B299-3681D945669C}"/>
                    </a:ext>
                  </a:extLst>
                </p14:cNvPr>
                <p14:cNvContentPartPr/>
                <p14:nvPr/>
              </p14:nvContentPartPr>
              <p14:xfrm>
                <a:off x="10507032" y="6043968"/>
                <a:ext cx="9000" cy="222120"/>
              </p14:xfrm>
            </p:contentPart>
          </mc:Choice>
          <mc:Fallback>
            <p:pic>
              <p:nvPicPr>
                <p:cNvPr id="20" name="Entrada de lápiz 19">
                  <a:extLst>
                    <a:ext uri="{FF2B5EF4-FFF2-40B4-BE49-F238E27FC236}">
                      <a16:creationId xmlns:a16="http://schemas.microsoft.com/office/drawing/2014/main" id="{9C93CEAD-E6C9-13A2-B299-3681D945669C}"/>
                    </a:ext>
                  </a:extLst>
                </p:cNvPr>
                <p:cNvPicPr/>
                <p:nvPr/>
              </p:nvPicPr>
              <p:blipFill>
                <a:blip r:embed="rId19"/>
                <a:stretch>
                  <a:fillRect/>
                </a:stretch>
              </p:blipFill>
              <p:spPr>
                <a:xfrm>
                  <a:off x="10498032" y="6034968"/>
                  <a:ext cx="26640" cy="2397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5" name="Entrada de lápiz 24">
                  <a:extLst>
                    <a:ext uri="{FF2B5EF4-FFF2-40B4-BE49-F238E27FC236}">
                      <a16:creationId xmlns:a16="http://schemas.microsoft.com/office/drawing/2014/main" id="{FCC4B7D5-8CC0-1917-AC69-14A2D1123194}"/>
                    </a:ext>
                  </a:extLst>
                </p14:cNvPr>
                <p14:cNvContentPartPr/>
                <p14:nvPr/>
              </p14:nvContentPartPr>
              <p14:xfrm>
                <a:off x="13935312" y="6832728"/>
                <a:ext cx="3951360" cy="1616760"/>
              </p14:xfrm>
            </p:contentPart>
          </mc:Choice>
          <mc:Fallback>
            <p:pic>
              <p:nvPicPr>
                <p:cNvPr id="25" name="Entrada de lápiz 24">
                  <a:extLst>
                    <a:ext uri="{FF2B5EF4-FFF2-40B4-BE49-F238E27FC236}">
                      <a16:creationId xmlns:a16="http://schemas.microsoft.com/office/drawing/2014/main" id="{FCC4B7D5-8CC0-1917-AC69-14A2D1123194}"/>
                    </a:ext>
                  </a:extLst>
                </p:cNvPr>
                <p:cNvPicPr/>
                <p:nvPr/>
              </p:nvPicPr>
              <p:blipFill>
                <a:blip r:embed="rId21"/>
                <a:stretch>
                  <a:fillRect/>
                </a:stretch>
              </p:blipFill>
              <p:spPr>
                <a:xfrm>
                  <a:off x="13926312" y="6824088"/>
                  <a:ext cx="3969000" cy="1634400"/>
                </a:xfrm>
                <a:prstGeom prst="rect">
                  <a:avLst/>
                </a:prstGeom>
              </p:spPr>
            </p:pic>
          </mc:Fallback>
        </mc:AlternateContent>
      </p:grpSp>
    </p:spTree>
    <p:extLst>
      <p:ext uri="{BB962C8B-B14F-4D97-AF65-F5344CB8AC3E}">
        <p14:creationId xmlns:p14="http://schemas.microsoft.com/office/powerpoint/2010/main" val="2435086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3A71E-F3CB-F0FA-D3E3-A00633C1916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A259B6B-EC6F-C853-C174-EDFBED54E817}"/>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F4D500A0-C09C-FCAA-E184-CB501DBAEB31}"/>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6D3F7283-9682-5DCE-E31F-FAF6905FC1CC}"/>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AF49382A-EF67-5E29-FA0E-A736E60785BB}"/>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9AB4082D-DEA3-C3E6-0C71-1FFA9ABDF0E3}"/>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B5658BAE-BAFD-82BC-4CBA-FDFA35FE2CB2}"/>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354AB7FA-5DC6-8598-A66E-F8EAC014FE81}"/>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C834D629-5EBA-322F-2045-3C1B762E0F98}"/>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63096192-26AF-919A-75D7-524D78556224}"/>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4BCCD42A-5233-92A2-D21A-B15BA383CBAF}"/>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B19DD768-8600-FABD-B022-3A30A61D8735}"/>
              </a:ext>
            </a:extLst>
          </p:cNvPr>
          <p:cNvSpPr txBox="1"/>
          <p:nvPr/>
        </p:nvSpPr>
        <p:spPr>
          <a:xfrm>
            <a:off x="997898" y="2173456"/>
            <a:ext cx="7806737" cy="6617196"/>
          </a:xfrm>
          <a:prstGeom prst="rect">
            <a:avLst/>
          </a:prstGeom>
          <a:noFill/>
        </p:spPr>
        <p:txBody>
          <a:bodyPr wrap="square">
            <a:spAutoFit/>
          </a:bodyPr>
          <a:lstStyle/>
          <a:p>
            <a:r>
              <a:rPr lang="es-ES" sz="2800" b="1" dirty="0"/>
              <a:t>Fragmentación Vertical</a:t>
            </a:r>
          </a:p>
          <a:p>
            <a:endParaRPr lang="es-ES" sz="2400" b="1" dirty="0"/>
          </a:p>
          <a:p>
            <a:endParaRPr lang="es-ES" sz="2400" b="1" dirty="0"/>
          </a:p>
          <a:p>
            <a:r>
              <a:rPr lang="es-ES" sz="2400" dirty="0"/>
              <a:t>Se dividen las columnas (atributos). Se usa para separar datos que se usan mucho de los que se usan poco, o datos pesados (</a:t>
            </a:r>
            <a:r>
              <a:rPr lang="es-ES" sz="2400" dirty="0" err="1"/>
              <a:t>BLOBs</a:t>
            </a:r>
            <a:r>
              <a:rPr lang="es-ES" sz="2400" dirty="0"/>
              <a:t>) de datos ligeros.</a:t>
            </a:r>
          </a:p>
          <a:p>
            <a:endParaRPr lang="es-ES" sz="2400" dirty="0"/>
          </a:p>
          <a:p>
            <a:r>
              <a:rPr lang="es-ES" sz="2400" b="1" dirty="0"/>
              <a:t>Ejemplo:</a:t>
            </a:r>
          </a:p>
          <a:p>
            <a:endParaRPr lang="es-ES" sz="2400" dirty="0"/>
          </a:p>
          <a:p>
            <a:pPr lvl="1"/>
            <a:r>
              <a:rPr lang="es-ES" sz="2400" i="1" dirty="0"/>
              <a:t>Nodo 1:</a:t>
            </a:r>
            <a:r>
              <a:rPr lang="es-ES" sz="2400" dirty="0"/>
              <a:t> ID, Nombre, Email (Datos de </a:t>
            </a:r>
            <a:r>
              <a:rPr lang="es-ES" sz="2400" dirty="0" err="1"/>
              <a:t>login</a:t>
            </a:r>
            <a:r>
              <a:rPr lang="es-ES" sz="2400" dirty="0"/>
              <a:t> muy consultados).</a:t>
            </a:r>
          </a:p>
          <a:p>
            <a:pPr lvl="1"/>
            <a:r>
              <a:rPr lang="es-ES" sz="2400" i="1" dirty="0"/>
              <a:t>Nodo 2:</a:t>
            </a:r>
            <a:r>
              <a:rPr lang="es-ES" sz="2400" dirty="0"/>
              <a:t> ID, Biografía, </a:t>
            </a:r>
            <a:r>
              <a:rPr lang="es-ES" sz="2400" dirty="0" err="1"/>
              <a:t>Foto_Perfil</a:t>
            </a:r>
            <a:r>
              <a:rPr lang="es-ES" sz="2400" dirty="0"/>
              <a:t> (Datos pesados, menos consultados).</a:t>
            </a:r>
          </a:p>
          <a:p>
            <a:pPr lvl="1"/>
            <a:endParaRPr lang="es-ES" sz="2400" dirty="0"/>
          </a:p>
          <a:p>
            <a:r>
              <a:rPr lang="es-ES" sz="2400" b="1" dirty="0"/>
              <a:t>El Reto:</a:t>
            </a:r>
            <a:r>
              <a:rPr lang="es-ES" sz="2400" dirty="0"/>
              <a:t> Para reconstruir el registro completo necesitas hacer un JOIN a través de la red, lo cual es costoso.</a:t>
            </a:r>
          </a:p>
          <a:p>
            <a:endParaRPr lang="es-ES" sz="2000" dirty="0"/>
          </a:p>
          <a:p>
            <a:endParaRPr lang="es-ES" sz="2000" dirty="0"/>
          </a:p>
        </p:txBody>
      </p:sp>
      <p:sp>
        <p:nvSpPr>
          <p:cNvPr id="12" name="AutoShape 2" descr="Imagen de ">
            <a:extLst>
              <a:ext uri="{FF2B5EF4-FFF2-40B4-BE49-F238E27FC236}">
                <a16:creationId xmlns:a16="http://schemas.microsoft.com/office/drawing/2014/main" id="{DA963F8D-715D-A8F5-0BE0-9FFDAB05AE31}"/>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5" name="Imagen 14">
            <a:extLst>
              <a:ext uri="{FF2B5EF4-FFF2-40B4-BE49-F238E27FC236}">
                <a16:creationId xmlns:a16="http://schemas.microsoft.com/office/drawing/2014/main" id="{B1051EF5-2CFF-C557-6746-B73AB40B44A5}"/>
              </a:ext>
            </a:extLst>
          </p:cNvPr>
          <p:cNvPicPr>
            <a:picLocks noChangeAspect="1"/>
          </p:cNvPicPr>
          <p:nvPr/>
        </p:nvPicPr>
        <p:blipFill>
          <a:blip r:embed="rId5"/>
          <a:stretch>
            <a:fillRect/>
          </a:stretch>
        </p:blipFill>
        <p:spPr>
          <a:xfrm>
            <a:off x="8804635" y="2638779"/>
            <a:ext cx="8920957" cy="5314242"/>
          </a:xfrm>
          <a:prstGeom prst="rect">
            <a:avLst/>
          </a:prstGeom>
        </p:spPr>
      </p:pic>
      <p:sp>
        <p:nvSpPr>
          <p:cNvPr id="16" name="CuadroTexto 15">
            <a:extLst>
              <a:ext uri="{FF2B5EF4-FFF2-40B4-BE49-F238E27FC236}">
                <a16:creationId xmlns:a16="http://schemas.microsoft.com/office/drawing/2014/main" id="{C5DA53DB-EE80-0B99-2AD1-8E19B3F9B11A}"/>
              </a:ext>
            </a:extLst>
          </p:cNvPr>
          <p:cNvSpPr txBox="1"/>
          <p:nvPr/>
        </p:nvSpPr>
        <p:spPr>
          <a:xfrm>
            <a:off x="4508369" y="4917732"/>
            <a:ext cx="9186420" cy="307777"/>
          </a:xfrm>
          <a:prstGeom prst="rect">
            <a:avLst/>
          </a:prstGeom>
          <a:noFill/>
        </p:spPr>
        <p:txBody>
          <a:bodyPr wrap="square">
            <a:spAutoFit/>
          </a:bodyPr>
          <a:lstStyle/>
          <a:p>
            <a:r>
              <a:rPr lang="es-ES" sz="1400" b="1" dirty="0"/>
              <a:t>Fragmentación Vertical</a:t>
            </a:r>
          </a:p>
        </p:txBody>
      </p:sp>
    </p:spTree>
    <p:extLst>
      <p:ext uri="{BB962C8B-B14F-4D97-AF65-F5344CB8AC3E}">
        <p14:creationId xmlns:p14="http://schemas.microsoft.com/office/powerpoint/2010/main" val="702406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7DEEC-019A-7EC4-7E57-EA79804C918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B182264-67F6-2404-856F-FBFFE3C5C192}"/>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6BAB6A39-C102-6BB0-5174-37463A6C7FAF}"/>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F5BE7D38-FFEC-0453-0175-180F31675753}"/>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C2950AF2-6AF2-C285-07FA-3F319282900C}"/>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EC55365F-7E51-9EC5-813D-DBED56377020}"/>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CA79E17C-3B21-9FF1-30C4-2933A472D8CF}"/>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91EF9022-BDC6-8532-BD6B-E95C872E747D}"/>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FE729EB7-DAE4-21D1-2969-2D6D1EDF464D}"/>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96AC1130-C50A-2EE6-E8A2-AB4891F1BD4D}"/>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CEBC1092-F427-6E9B-38AC-5E6CD0E831D0}"/>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BB4A56F5-2509-6986-056E-779735E4ECBC}"/>
              </a:ext>
            </a:extLst>
          </p:cNvPr>
          <p:cNvSpPr txBox="1"/>
          <p:nvPr/>
        </p:nvSpPr>
        <p:spPr>
          <a:xfrm>
            <a:off x="997898" y="1331683"/>
            <a:ext cx="8146102" cy="7848302"/>
          </a:xfrm>
          <a:prstGeom prst="rect">
            <a:avLst/>
          </a:prstGeom>
          <a:noFill/>
        </p:spPr>
        <p:txBody>
          <a:bodyPr wrap="square">
            <a:spAutoFit/>
          </a:bodyPr>
          <a:lstStyle/>
          <a:p>
            <a:r>
              <a:rPr lang="es-ES" sz="2400" b="1" dirty="0"/>
              <a:t>Replicación (</a:t>
            </a:r>
            <a:r>
              <a:rPr lang="es-ES" sz="2400" b="1" dirty="0" err="1"/>
              <a:t>Replication</a:t>
            </a:r>
            <a:r>
              <a:rPr lang="es-ES" sz="2400" b="1" dirty="0"/>
              <a:t>)</a:t>
            </a:r>
          </a:p>
          <a:p>
            <a:endParaRPr lang="es-ES" sz="2400" b="1" dirty="0"/>
          </a:p>
          <a:p>
            <a:r>
              <a:rPr lang="es-ES" sz="2400" b="1" dirty="0"/>
              <a:t>Filosofía:</a:t>
            </a:r>
            <a:r>
              <a:rPr lang="es-ES" sz="2400" dirty="0"/>
              <a:t> "No pongas todos los huevos en la misma canasta". El objetivo es la </a:t>
            </a:r>
            <a:r>
              <a:rPr lang="es-ES" sz="2400" b="1" dirty="0"/>
              <a:t>Disponibilidad</a:t>
            </a:r>
            <a:r>
              <a:rPr lang="es-ES" sz="2400" dirty="0"/>
              <a:t> (si un nodo cae, otro sigue vivo) y la </a:t>
            </a:r>
            <a:r>
              <a:rPr lang="es-ES" sz="2400" b="1" dirty="0"/>
              <a:t>Velocidad de Lectura</a:t>
            </a:r>
            <a:r>
              <a:rPr lang="es-ES" sz="2400" dirty="0"/>
              <a:t> (varios nodos pueden responder a la vez).</a:t>
            </a:r>
          </a:p>
          <a:p>
            <a:endParaRPr lang="es-ES" sz="2400" dirty="0"/>
          </a:p>
          <a:p>
            <a:pPr marL="457200" indent="-457200">
              <a:buAutoNum type="alphaUcPeriod"/>
            </a:pPr>
            <a:r>
              <a:rPr lang="es-ES" sz="2400" b="1" dirty="0"/>
              <a:t>Maestro-Esclavo (Master-Slave / </a:t>
            </a:r>
            <a:r>
              <a:rPr lang="es-ES" sz="2400" b="1" dirty="0" err="1"/>
              <a:t>Primary</a:t>
            </a:r>
            <a:r>
              <a:rPr lang="es-ES" sz="2400" b="1" dirty="0"/>
              <a:t>-Replica)</a:t>
            </a:r>
          </a:p>
          <a:p>
            <a:pPr marL="457200" indent="-457200">
              <a:buAutoNum type="alphaUcPeriod"/>
            </a:pPr>
            <a:endParaRPr lang="es-ES" sz="2400" b="1" dirty="0"/>
          </a:p>
          <a:p>
            <a:r>
              <a:rPr lang="es-ES" sz="2400" dirty="0"/>
              <a:t>Es el modelo más común (usado en MongoDB, PostgreSQL, MySQL).</a:t>
            </a:r>
          </a:p>
          <a:p>
            <a:endParaRPr lang="es-ES" sz="2400" dirty="0"/>
          </a:p>
          <a:p>
            <a:r>
              <a:rPr lang="es-ES" sz="2400" b="1" dirty="0"/>
              <a:t>Cómo funciona:</a:t>
            </a:r>
            <a:r>
              <a:rPr lang="es-ES" sz="2400" dirty="0"/>
              <a:t> Solo hay un nodo (Maestro) que acepta escrituras (</a:t>
            </a:r>
            <a:r>
              <a:rPr lang="es-ES" sz="1600" dirty="0"/>
              <a:t>INSERT</a:t>
            </a:r>
            <a:r>
              <a:rPr lang="es-ES" sz="2400" dirty="0"/>
              <a:t>, </a:t>
            </a:r>
            <a:r>
              <a:rPr lang="es-ES" sz="1600" dirty="0"/>
              <a:t>UPDATE</a:t>
            </a:r>
            <a:r>
              <a:rPr lang="es-ES" sz="2400" dirty="0"/>
              <a:t>). Este nodo copia los cambios a los Esclavos.</a:t>
            </a:r>
          </a:p>
          <a:p>
            <a:endParaRPr lang="es-ES" sz="2400" dirty="0"/>
          </a:p>
          <a:p>
            <a:r>
              <a:rPr lang="es-ES" sz="2400" b="1" dirty="0"/>
              <a:t>Lectura:</a:t>
            </a:r>
            <a:r>
              <a:rPr lang="es-ES" sz="2400" dirty="0"/>
              <a:t> Puedes leer de los esclavos para liberar carga del maestro.</a:t>
            </a:r>
          </a:p>
          <a:p>
            <a:endParaRPr lang="es-ES" sz="2400" dirty="0"/>
          </a:p>
          <a:p>
            <a:r>
              <a:rPr lang="es-ES" sz="2400" b="1" dirty="0"/>
              <a:t>Problema:</a:t>
            </a:r>
            <a:r>
              <a:rPr lang="es-ES" sz="2400" dirty="0"/>
              <a:t> Si el maestro muere, hay un tiempo de inactividad mientras un esclavo "asciende" al trono.</a:t>
            </a:r>
          </a:p>
        </p:txBody>
      </p:sp>
      <p:pic>
        <p:nvPicPr>
          <p:cNvPr id="12" name="Imagen 11">
            <a:extLst>
              <a:ext uri="{FF2B5EF4-FFF2-40B4-BE49-F238E27FC236}">
                <a16:creationId xmlns:a16="http://schemas.microsoft.com/office/drawing/2014/main" id="{6FE52C38-DAA8-1642-7CF9-C67F0CBFCB5C}"/>
              </a:ext>
            </a:extLst>
          </p:cNvPr>
          <p:cNvPicPr>
            <a:picLocks noChangeAspect="1"/>
          </p:cNvPicPr>
          <p:nvPr/>
        </p:nvPicPr>
        <p:blipFill>
          <a:blip r:embed="rId5"/>
          <a:stretch>
            <a:fillRect/>
          </a:stretch>
        </p:blipFill>
        <p:spPr>
          <a:xfrm>
            <a:off x="9237792" y="2950207"/>
            <a:ext cx="8404002" cy="4587732"/>
          </a:xfrm>
          <a:prstGeom prst="rect">
            <a:avLst/>
          </a:prstGeom>
        </p:spPr>
      </p:pic>
    </p:spTree>
    <p:extLst>
      <p:ext uri="{BB962C8B-B14F-4D97-AF65-F5344CB8AC3E}">
        <p14:creationId xmlns:p14="http://schemas.microsoft.com/office/powerpoint/2010/main" val="2692696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F32C6F-5EA3-05DC-6F9F-1210B69CD3F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A2F1EB4-930A-1EE8-E81B-301E8F57CA8E}"/>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E9CF20D6-48B4-5901-EAEE-9D82FDDB466F}"/>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B67A4EDE-5E57-B85D-220E-F48381371C4B}"/>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54C0E3BA-DB92-6C4F-AB7C-72A62A6585A3}"/>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EFD6EE55-925B-F795-48B5-E8F09347D325}"/>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B8FC7CFB-209D-59D3-DE73-BD0974268EAC}"/>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13F9AED6-A969-8E1F-BF71-7BFF1D3F2E47}"/>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26007678-6ECC-1D35-246E-E0809B3966E0}"/>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A3D0360B-A75D-A664-5DB8-B315D8AFA14C}"/>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41686A7E-4BEF-1A41-86D2-1C17E45339EA}"/>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8157FA4E-1532-16E6-B9B5-6A9ED044072D}"/>
              </a:ext>
            </a:extLst>
          </p:cNvPr>
          <p:cNvSpPr txBox="1"/>
          <p:nvPr/>
        </p:nvSpPr>
        <p:spPr>
          <a:xfrm>
            <a:off x="1375828" y="652463"/>
            <a:ext cx="15168225" cy="2677656"/>
          </a:xfrm>
          <a:prstGeom prst="rect">
            <a:avLst/>
          </a:prstGeom>
          <a:noFill/>
        </p:spPr>
        <p:txBody>
          <a:bodyPr wrap="square">
            <a:spAutoFit/>
          </a:bodyPr>
          <a:lstStyle/>
          <a:p>
            <a:r>
              <a:rPr lang="es-ES" sz="2400" b="1" dirty="0"/>
              <a:t>Multi-Maestro (Multi-Master / Peer-</a:t>
            </a:r>
            <a:r>
              <a:rPr lang="es-ES" sz="2400" b="1" dirty="0" err="1"/>
              <a:t>to</a:t>
            </a:r>
            <a:r>
              <a:rPr lang="es-ES" sz="2400" b="1" dirty="0"/>
              <a:t>-Peer)</a:t>
            </a:r>
          </a:p>
          <a:p>
            <a:endParaRPr lang="es-ES" sz="2400" b="1" dirty="0"/>
          </a:p>
          <a:p>
            <a:r>
              <a:rPr lang="es-ES" sz="2400" dirty="0"/>
              <a:t>Cualquier nodo acepta escrituras. (Usado en </a:t>
            </a:r>
            <a:r>
              <a:rPr lang="es-ES" sz="2400" dirty="0" err="1"/>
              <a:t>Cassandra</a:t>
            </a:r>
            <a:r>
              <a:rPr lang="es-ES" sz="2400" dirty="0"/>
              <a:t>, </a:t>
            </a:r>
            <a:r>
              <a:rPr lang="es-ES" sz="2400" dirty="0" err="1"/>
              <a:t>DynamoDB</a:t>
            </a:r>
            <a:r>
              <a:rPr lang="es-ES" sz="2400" dirty="0"/>
              <a:t>).</a:t>
            </a:r>
          </a:p>
          <a:p>
            <a:r>
              <a:rPr lang="es-ES" sz="2400" b="1" dirty="0"/>
              <a:t>Cómo funciona:</a:t>
            </a:r>
            <a:r>
              <a:rPr lang="es-ES" sz="2400" dirty="0"/>
              <a:t> Escribes en el Nodo A y él se encarga de chismearle (</a:t>
            </a:r>
            <a:r>
              <a:rPr lang="es-ES" sz="2400" dirty="0" err="1"/>
              <a:t>gossip</a:t>
            </a:r>
            <a:r>
              <a:rPr lang="es-ES" sz="2400" dirty="0"/>
              <a:t> </a:t>
            </a:r>
            <a:r>
              <a:rPr lang="es-ES" sz="2400" dirty="0" err="1"/>
              <a:t>protocol</a:t>
            </a:r>
            <a:r>
              <a:rPr lang="es-ES" sz="2400" dirty="0"/>
              <a:t>) el dato al Nodo B y C.</a:t>
            </a:r>
          </a:p>
          <a:p>
            <a:r>
              <a:rPr lang="es-ES" sz="2400" b="1" dirty="0"/>
              <a:t>Ventaja:</a:t>
            </a:r>
            <a:r>
              <a:rPr lang="es-ES" sz="2400" dirty="0"/>
              <a:t> Escritura masiva y cero tiempo de inactividad si cae un nodo.</a:t>
            </a:r>
          </a:p>
          <a:p>
            <a:r>
              <a:rPr lang="es-ES" sz="2400" b="1" dirty="0"/>
              <a:t>Problema:</a:t>
            </a:r>
            <a:r>
              <a:rPr lang="es-ES" sz="2400" dirty="0"/>
              <a:t> Conflictos. ¿Qué pasa si dos personas editan el mismo dato en dos nodos distintos al mismo tiempo? El sistema debe decidir cuál gana (</a:t>
            </a:r>
            <a:r>
              <a:rPr lang="es-ES" sz="2400" dirty="0" err="1"/>
              <a:t>Last</a:t>
            </a:r>
            <a:r>
              <a:rPr lang="es-ES" sz="2400" dirty="0"/>
              <a:t> </a:t>
            </a:r>
            <a:r>
              <a:rPr lang="es-ES" sz="2400" dirty="0" err="1"/>
              <a:t>Write</a:t>
            </a:r>
            <a:r>
              <a:rPr lang="es-ES" sz="2400" dirty="0"/>
              <a:t> </a:t>
            </a:r>
            <a:r>
              <a:rPr lang="es-ES" sz="2400" dirty="0" err="1"/>
              <a:t>Wins</a:t>
            </a:r>
            <a:r>
              <a:rPr lang="es-ES" sz="2400" dirty="0"/>
              <a:t>, Vector </a:t>
            </a:r>
            <a:r>
              <a:rPr lang="es-ES" sz="2400" dirty="0" err="1"/>
              <a:t>Clocks</a:t>
            </a:r>
            <a:r>
              <a:rPr lang="es-ES" sz="2400" dirty="0"/>
              <a:t>).</a:t>
            </a:r>
          </a:p>
        </p:txBody>
      </p:sp>
      <p:pic>
        <p:nvPicPr>
          <p:cNvPr id="12" name="Imagen 11">
            <a:extLst>
              <a:ext uri="{FF2B5EF4-FFF2-40B4-BE49-F238E27FC236}">
                <a16:creationId xmlns:a16="http://schemas.microsoft.com/office/drawing/2014/main" id="{EA33B747-DCE2-58D3-3981-1AFBC8B10446}"/>
              </a:ext>
            </a:extLst>
          </p:cNvPr>
          <p:cNvPicPr>
            <a:picLocks noChangeAspect="1"/>
          </p:cNvPicPr>
          <p:nvPr/>
        </p:nvPicPr>
        <p:blipFill>
          <a:blip r:embed="rId5"/>
          <a:stretch>
            <a:fillRect/>
          </a:stretch>
        </p:blipFill>
        <p:spPr>
          <a:xfrm>
            <a:off x="4213311" y="4009242"/>
            <a:ext cx="9336995" cy="5097051"/>
          </a:xfrm>
          <a:prstGeom prst="rect">
            <a:avLst/>
          </a:prstGeom>
        </p:spPr>
      </p:pic>
    </p:spTree>
    <p:extLst>
      <p:ext uri="{BB962C8B-B14F-4D97-AF65-F5344CB8AC3E}">
        <p14:creationId xmlns:p14="http://schemas.microsoft.com/office/powerpoint/2010/main" val="2897766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89DD1-7C4B-5832-EC53-37025C2E93A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E558C2C-89F2-031E-89A3-E7D42F370CB0}"/>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666C39CA-D0AC-FDCC-6B92-7560C7823E4E}"/>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3ED26CB2-B0CD-1C73-5510-DBC1F1042ED2}"/>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C32E2D07-9E20-9938-B0E7-59C8C9FF6542}"/>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1C4F4DF8-B696-022B-AF2C-060D1E54A280}"/>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088DD074-85F1-D34B-AF26-72FB56DB6893}"/>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32062ED5-6768-5727-3D06-1A65C0FDDE97}"/>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8A93FBA6-BEAF-CB56-9DC9-2A2BAC612373}"/>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CECD14A3-A1AB-667F-88F3-4D44FC0A1C2B}"/>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25AC9E21-1C5D-AC2F-7997-93BC02A97EE5}"/>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2F0E8F65-2307-0E97-D9C3-3A061762306D}"/>
              </a:ext>
            </a:extLst>
          </p:cNvPr>
          <p:cNvSpPr txBox="1"/>
          <p:nvPr/>
        </p:nvSpPr>
        <p:spPr>
          <a:xfrm>
            <a:off x="653189" y="1561318"/>
            <a:ext cx="7325487" cy="5632311"/>
          </a:xfrm>
          <a:prstGeom prst="rect">
            <a:avLst/>
          </a:prstGeom>
          <a:noFill/>
        </p:spPr>
        <p:txBody>
          <a:bodyPr wrap="square">
            <a:spAutoFit/>
          </a:bodyPr>
          <a:lstStyle/>
          <a:p>
            <a:r>
              <a:rPr lang="es-ES" sz="2400" b="1" dirty="0"/>
              <a:t>Síncrona vs. Asíncrona (El factor tiempo)</a:t>
            </a:r>
          </a:p>
          <a:p>
            <a:endParaRPr lang="es-ES" sz="2400" b="1" dirty="0"/>
          </a:p>
          <a:p>
            <a:endParaRPr lang="es-ES" sz="2400" b="1" dirty="0"/>
          </a:p>
          <a:p>
            <a:endParaRPr lang="es-ES" sz="2400" b="1" dirty="0"/>
          </a:p>
          <a:p>
            <a:endParaRPr lang="es-ES" sz="2400" b="1" dirty="0"/>
          </a:p>
          <a:p>
            <a:r>
              <a:rPr lang="es-ES" sz="2400" dirty="0"/>
              <a:t>Esto define la coherencia de tu replicación:</a:t>
            </a:r>
          </a:p>
          <a:p>
            <a:endParaRPr lang="es-ES" sz="2400" dirty="0"/>
          </a:p>
          <a:p>
            <a:r>
              <a:rPr lang="es-ES" sz="2400" b="1" dirty="0"/>
              <a:t>Síncrona:</a:t>
            </a:r>
            <a:r>
              <a:rPr lang="es-ES" sz="2400" dirty="0"/>
              <a:t> El usuario no recibe el "OK" hasta que el dato se copió en todos los nodos. (Seguro, pero lento).</a:t>
            </a:r>
          </a:p>
          <a:p>
            <a:endParaRPr lang="es-ES" sz="2400" dirty="0"/>
          </a:p>
          <a:p>
            <a:r>
              <a:rPr lang="es-ES" sz="2400" b="1" dirty="0"/>
              <a:t>Asíncrona:</a:t>
            </a:r>
            <a:r>
              <a:rPr lang="es-ES" sz="2400" dirty="0"/>
              <a:t> El maestro dice "OK" inmediatamente y copia los datos a los esclavos después, en segundo plano. (Rápido, pero si el maestro explota antes de copiar, pierdes datos).</a:t>
            </a:r>
          </a:p>
        </p:txBody>
      </p:sp>
      <p:pic>
        <p:nvPicPr>
          <p:cNvPr id="12" name="Imagen 11">
            <a:extLst>
              <a:ext uri="{FF2B5EF4-FFF2-40B4-BE49-F238E27FC236}">
                <a16:creationId xmlns:a16="http://schemas.microsoft.com/office/drawing/2014/main" id="{F79345C1-A86A-C6E4-2287-8F5FE6F9A8F1}"/>
              </a:ext>
            </a:extLst>
          </p:cNvPr>
          <p:cNvPicPr>
            <a:picLocks noChangeAspect="1"/>
          </p:cNvPicPr>
          <p:nvPr/>
        </p:nvPicPr>
        <p:blipFill>
          <a:blip r:embed="rId5"/>
          <a:stretch>
            <a:fillRect/>
          </a:stretch>
        </p:blipFill>
        <p:spPr>
          <a:xfrm>
            <a:off x="8316856" y="2253005"/>
            <a:ext cx="9231206" cy="5955807"/>
          </a:xfrm>
          <a:prstGeom prst="rect">
            <a:avLst/>
          </a:prstGeom>
        </p:spPr>
      </p:pic>
    </p:spTree>
    <p:extLst>
      <p:ext uri="{BB962C8B-B14F-4D97-AF65-F5344CB8AC3E}">
        <p14:creationId xmlns:p14="http://schemas.microsoft.com/office/powerpoint/2010/main" val="3420233740"/>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9E0DDBAFD1725F409D01B56EA32EFDE3" ma:contentTypeVersion="7" ma:contentTypeDescription="Crear nuevo documento." ma:contentTypeScope="" ma:versionID="7dc7d2ffd02d580038770cdc54fb49b2">
  <xsd:schema xmlns:xsd="http://www.w3.org/2001/XMLSchema" xmlns:xs="http://www.w3.org/2001/XMLSchema" xmlns:p="http://schemas.microsoft.com/office/2006/metadata/properties" xmlns:ns2="6c275f7e-0654-4a6d-8904-2cca8e28e712" xmlns:ns3="cd0e0202-030e-462a-aa27-6a6a82479e70" targetNamespace="http://schemas.microsoft.com/office/2006/metadata/properties" ma:root="true" ma:fieldsID="6553f877db16f6ec9bb39e8e018c4235" ns2:_="" ns3:_="">
    <xsd:import namespace="6c275f7e-0654-4a6d-8904-2cca8e28e712"/>
    <xsd:import namespace="cd0e0202-030e-462a-aa27-6a6a82479e70"/>
    <xsd:element name="properties">
      <xsd:complexType>
        <xsd:sequence>
          <xsd:element name="documentManagement">
            <xsd:complexType>
              <xsd:all>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275f7e-0654-4a6d-8904-2cca8e28e712"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Etiquetas de imagen" ma:readOnly="false" ma:fieldId="{5cf76f15-5ced-4ddc-b409-7134ff3c332f}" ma:taxonomyMulti="true" ma:sspId="39d08eb0-6654-4c6a-ad6e-6625fbda6bf1"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d0e0202-030e-462a-aa27-6a6a82479e70"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821bf81b-0d50-4df5-8eec-576b1a7382f6}" ma:internalName="TaxCatchAll" ma:showField="CatchAllData" ma:web="cd0e0202-030e-462a-aa27-6a6a82479e7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cd0e0202-030e-462a-aa27-6a6a82479e70" xsi:nil="true"/>
    <lcf76f155ced4ddcb4097134ff3c332f xmlns="6c275f7e-0654-4a6d-8904-2cca8e28e71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FE3D0385-A233-4172-ADB2-B697B7C47559}">
  <ds:schemaRefs>
    <ds:schemaRef ds:uri="http://schemas.microsoft.com/sharepoint/v3/contenttype/forms"/>
  </ds:schemaRefs>
</ds:datastoreItem>
</file>

<file path=customXml/itemProps2.xml><?xml version="1.0" encoding="utf-8"?>
<ds:datastoreItem xmlns:ds="http://schemas.openxmlformats.org/officeDocument/2006/customXml" ds:itemID="{C2897171-D617-4035-84F5-B2C4786536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c275f7e-0654-4a6d-8904-2cca8e28e712"/>
    <ds:schemaRef ds:uri="cd0e0202-030e-462a-aa27-6a6a82479e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B26D1D1-A15E-45AB-876A-271BF38AB980}">
  <ds:schemaRefs>
    <ds:schemaRef ds:uri="http://schemas.microsoft.com/office/2006/metadata/properties"/>
    <ds:schemaRef ds:uri="http://schemas.microsoft.com/office/infopath/2007/PartnerControls"/>
    <ds:schemaRef ds:uri="cd0e0202-030e-462a-aa27-6a6a82479e70"/>
    <ds:schemaRef ds:uri="6c275f7e-0654-4a6d-8904-2cca8e28e712"/>
  </ds:schemaRefs>
</ds:datastoreItem>
</file>

<file path=docProps/app.xml><?xml version="1.0" encoding="utf-8"?>
<Properties xmlns="http://schemas.openxmlformats.org/officeDocument/2006/extended-properties" xmlns:vt="http://schemas.openxmlformats.org/officeDocument/2006/docPropsVTypes">
  <TotalTime>13571</TotalTime>
  <Words>5986</Words>
  <Application>Microsoft Office PowerPoint</Application>
  <PresentationFormat>Personalizado</PresentationFormat>
  <Paragraphs>597</Paragraphs>
  <Slides>46</Slides>
  <Notes>3</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46</vt:i4>
      </vt:variant>
    </vt:vector>
  </HeadingPairs>
  <TitlesOfParts>
    <vt:vector size="57" baseType="lpstr">
      <vt:lpstr>Arial</vt:lpstr>
      <vt:lpstr>CourierNewPSMT</vt:lpstr>
      <vt:lpstr>Poppins</vt:lpstr>
      <vt:lpstr>Google Sans Text</vt:lpstr>
      <vt:lpstr>Google Sans</vt:lpstr>
      <vt:lpstr>Courier New</vt:lpstr>
      <vt:lpstr>Symbol</vt:lpstr>
      <vt:lpstr>Wingdings</vt:lpstr>
      <vt:lpstr>Arial Unicode MS</vt:lpstr>
      <vt:lpstr>Calibri</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Administrador</dc:creator>
  <cp:lastModifiedBy>Juan Esteban Mejia Velasquez</cp:lastModifiedBy>
  <cp:revision>42</cp:revision>
  <dcterms:created xsi:type="dcterms:W3CDTF">2006-08-16T00:00:00Z</dcterms:created>
  <dcterms:modified xsi:type="dcterms:W3CDTF">2025-12-19T19:43:37Z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0x0101009E0DDBAFD1725F409D01B56EA32EFDE3</vt:lpwstr>
  </property>
  <property fmtid="{D5CDD505-2E9C-101B-9397-08002B2CF9AE}" pid="3" name="GUID">
    <vt:lpwstr>8ee56194-4f5f-4314-9a7c-fa71b263b52c</vt:lpwstr>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SharedWithUsers">
    <vt:lpwstr/>
  </property>
  <property fmtid="{D5CDD505-2E9C-101B-9397-08002B2CF9AE}" pid="8" name="TriggerFlowInfo">
    <vt:lpwstr/>
  </property>
  <property fmtid="{D5CDD505-2E9C-101B-9397-08002B2CF9AE}" pid="9" name="ComplianceAssetId">
    <vt:lpwstr/>
  </property>
  <property fmtid="{D5CDD505-2E9C-101B-9397-08002B2CF9AE}" pid="10" name="TemplateUrl">
    <vt:lpwstr/>
  </property>
  <property fmtid="{D5CDD505-2E9C-101B-9397-08002B2CF9AE}" pid="11" name="MediaServiceImageTags">
    <vt:lpwstr/>
  </property>
</Properties>
</file>